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62" r:id="rId2"/>
    <p:sldId id="285" r:id="rId3"/>
    <p:sldId id="263" r:id="rId4"/>
    <p:sldId id="264" r:id="rId5"/>
    <p:sldId id="265" r:id="rId6"/>
    <p:sldId id="266" r:id="rId7"/>
    <p:sldId id="275" r:id="rId8"/>
    <p:sldId id="276" r:id="rId9"/>
    <p:sldId id="278" r:id="rId10"/>
    <p:sldId id="279" r:id="rId11"/>
    <p:sldId id="280" r:id="rId12"/>
    <p:sldId id="281" r:id="rId13"/>
    <p:sldId id="282" r:id="rId14"/>
    <p:sldId id="274" r:id="rId15"/>
    <p:sldId id="268" r:id="rId16"/>
    <p:sldId id="277" r:id="rId17"/>
    <p:sldId id="283" r:id="rId18"/>
    <p:sldId id="284" r:id="rId19"/>
    <p:sldId id="26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810" y="-3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FACE28-014E-4ECF-9ED6-F644B42F1EDB}" type="datetimeFigureOut">
              <a:rPr lang="ru-RU" smtClean="0"/>
              <a:t>30.03.2025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9680A5-792C-4791-9872-F8708F1AAB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313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680A5-792C-4791-9872-F8708F1AAB3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641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F6129-69F6-4E70-BAD6-ACFE589FE509}" type="datetimeFigureOut">
              <a:rPr lang="ru-RU" smtClean="0"/>
              <a:t>30.03.2025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C4A3C-1253-4CE8-933C-FF716922C70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F6129-69F6-4E70-BAD6-ACFE589FE509}" type="datetimeFigureOut">
              <a:rPr lang="ru-RU" smtClean="0"/>
              <a:t>30.03.2025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C4A3C-1253-4CE8-933C-FF716922C70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F6129-69F6-4E70-BAD6-ACFE589FE509}" type="datetimeFigureOut">
              <a:rPr lang="ru-RU" smtClean="0"/>
              <a:t>30.03.2025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C4A3C-1253-4CE8-933C-FF716922C70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F6129-69F6-4E70-BAD6-ACFE589FE509}" type="datetimeFigureOut">
              <a:rPr lang="ru-RU" smtClean="0"/>
              <a:t>30.03.2025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C4A3C-1253-4CE8-933C-FF716922C70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F6129-69F6-4E70-BAD6-ACFE589FE509}" type="datetimeFigureOut">
              <a:rPr lang="ru-RU" smtClean="0"/>
              <a:t>30.03.2025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C4A3C-1253-4CE8-933C-FF716922C70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F6129-69F6-4E70-BAD6-ACFE589FE509}" type="datetimeFigureOut">
              <a:rPr lang="ru-RU" smtClean="0"/>
              <a:t>30.03.2025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C4A3C-1253-4CE8-933C-FF716922C70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F6129-69F6-4E70-BAD6-ACFE589FE509}" type="datetimeFigureOut">
              <a:rPr lang="ru-RU" smtClean="0"/>
              <a:t>30.03.2025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C4A3C-1253-4CE8-933C-FF716922C70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F6129-69F6-4E70-BAD6-ACFE589FE509}" type="datetimeFigureOut">
              <a:rPr lang="ru-RU" smtClean="0"/>
              <a:t>30.03.2025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C4A3C-1253-4CE8-933C-FF716922C70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F6129-69F6-4E70-BAD6-ACFE589FE509}" type="datetimeFigureOut">
              <a:rPr lang="ru-RU" smtClean="0"/>
              <a:t>30.03.2025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C4A3C-1253-4CE8-933C-FF716922C70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F6129-69F6-4E70-BAD6-ACFE589FE509}" type="datetimeFigureOut">
              <a:rPr lang="ru-RU" smtClean="0"/>
              <a:t>30.03.2025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C4A3C-1253-4CE8-933C-FF716922C70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F6129-69F6-4E70-BAD6-ACFE589FE509}" type="datetimeFigureOut">
              <a:rPr lang="ru-RU" smtClean="0"/>
              <a:t>30.03.2025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C4A3C-1253-4CE8-933C-FF716922C70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50F6129-69F6-4E70-BAD6-ACFE589FE509}" type="datetimeFigureOut">
              <a:rPr lang="ru-RU" smtClean="0"/>
              <a:t>30.03.2025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4EC4A3C-1253-4CE8-933C-FF716922C70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&#1110;&#1085;&#1089;&#1090;&#1088;&#1091;&#1082;&#1094;&#1110;&#1103;%20&#1079;%20&#1087;&#1086;&#1076;&#1072;&#1085;&#1085;&#1103;%20&#1079;&#1072;&#1103;&#1074;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dnu.dp.ua/view/pk" TargetMode="External"/><Relationship Id="rId4" Type="http://schemas.openxmlformats.org/officeDocument/2006/relationships/hyperlink" Target="https://www.dnu.dp.ua/view/perelik_dokymentiv_do_priomnoi_komissii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estportal.gov.ua/vstupni-do-magistratury-2024-2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zno.testportal.com.ua/master/login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@user-vt1tw1yk5d/stream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ps.ligazakon.net/document/view/re39802?an=878&amp;ed=2024_03_01#:~:text=4%20%D1%80%D0%BE%D0%B7%D0%B4%D1%96%D0%BB%D1%83%20V)-,%D0%94%D0%BE%D0%B2%D1%96%D0%B4%D0%BA%D0%B0,-%D1%89%D0%BE%D0%B4%D0%BE%20%D0%BF%D0%BB%D0%B0%D0%BD%D0%BE%D0%B2%D0%BE%D0%B3%D0%BE%20%D1%81%D1%82%D1%80%D0%BE%D0%BA%D1%83" TargetMode="External"/><Relationship Id="rId2" Type="http://schemas.openxmlformats.org/officeDocument/2006/relationships/hyperlink" Target="http://testportal.gov.ua/wp-content/uploads/2024/04/Zayava-anketa-YEVIYEFVV_2024.pdf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testportal.gov.ua/wp-content/uploads/2024/05/Nakaz-Ministerstva-osvity-i-nauky-vid-19.04.2024__555.pdf" TargetMode="External"/><Relationship Id="rId4" Type="http://schemas.openxmlformats.org/officeDocument/2006/relationships/hyperlink" Target="http://testportal.gov.ua/wp-content/uploads/2024/04/nakaz-vid-25-04-2024-583_NP_YEVI_YEFVV_Ukrayina_scan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vstup.edbo.gov.ua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ips.ligazakon.net/document/RE43718?an=641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382036"/>
            <a:ext cx="1440160" cy="1475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55776" y="33366"/>
            <a:ext cx="48526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/>
              <a:t>ВСТУП В МАГІСТРАТУРУ </a:t>
            </a:r>
            <a:r>
              <a:rPr lang="uk-UA" sz="2400" b="1" dirty="0" smtClean="0"/>
              <a:t>202</a:t>
            </a:r>
            <a:r>
              <a:rPr lang="en-US" sz="2400" b="1" dirty="0" smtClean="0"/>
              <a:t>5</a:t>
            </a:r>
            <a:r>
              <a:rPr lang="uk-UA" sz="2400" b="1" dirty="0" smtClean="0"/>
              <a:t>Р</a:t>
            </a:r>
            <a:r>
              <a:rPr lang="uk-UA" sz="2400" b="1" dirty="0" smtClean="0"/>
              <a:t>.</a:t>
            </a:r>
            <a:endParaRPr lang="en-US" sz="2400" b="1" dirty="0" smtClean="0"/>
          </a:p>
          <a:p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473185"/>
            <a:ext cx="885698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Реєстрація на ЄВІ та ЄФВВ </a:t>
            </a:r>
            <a:r>
              <a:rPr lang="en-US" b="1" dirty="0" smtClean="0"/>
              <a:t>  </a:t>
            </a:r>
            <a:r>
              <a:rPr lang="uk-UA" dirty="0" smtClean="0"/>
              <a:t>02 </a:t>
            </a:r>
            <a:r>
              <a:rPr lang="uk-UA" dirty="0"/>
              <a:t>– 23 травня (додаткова реєстрація 16 – 17 червня)</a:t>
            </a:r>
            <a:endParaRPr lang="ru-RU" dirty="0"/>
          </a:p>
          <a:p>
            <a:r>
              <a:rPr lang="uk-UA" dirty="0"/>
              <a:t>Реєстрація електронних кабінетів вступника </a:t>
            </a:r>
            <a:r>
              <a:rPr lang="en-US" dirty="0" smtClean="0"/>
              <a:t> </a:t>
            </a:r>
            <a:r>
              <a:rPr lang="uk-UA" dirty="0" smtClean="0"/>
              <a:t>01 </a:t>
            </a:r>
            <a:r>
              <a:rPr lang="uk-UA" dirty="0"/>
              <a:t>липня – 20 жовтня</a:t>
            </a:r>
            <a:endParaRPr lang="ru-RU" dirty="0"/>
          </a:p>
          <a:p>
            <a:r>
              <a:rPr lang="uk-UA" dirty="0"/>
              <a:t>Реєстрація заяв на участь у співбесіді замість ЄВІ, фаховому іспиту, фаховому іспиті замість </a:t>
            </a:r>
            <a:r>
              <a:rPr lang="uk-UA" dirty="0" smtClean="0"/>
              <a:t>ЄФВВ</a:t>
            </a:r>
            <a:r>
              <a:rPr lang="en-US" dirty="0" smtClean="0"/>
              <a:t> </a:t>
            </a:r>
            <a:r>
              <a:rPr lang="uk-UA" dirty="0" smtClean="0"/>
              <a:t>01 </a:t>
            </a:r>
            <a:r>
              <a:rPr lang="uk-UA" dirty="0"/>
              <a:t>липня – 18:00 дня, що передує останньому дню завершення відповідних вступних випробувань</a:t>
            </a:r>
            <a:endParaRPr lang="ru-RU" dirty="0"/>
          </a:p>
          <a:p>
            <a:r>
              <a:rPr lang="uk-UA" dirty="0"/>
              <a:t>Проведення співбесіди замість ЄВІ, фахові випробування, фахові іспити замість ЄФВВ, фахові заліки 28 липня – 07 серпня</a:t>
            </a:r>
            <a:endParaRPr lang="ru-RU" dirty="0"/>
          </a:p>
          <a:p>
            <a:r>
              <a:rPr lang="uk-UA" dirty="0"/>
              <a:t>Проведення співбесіди замість ЄВІ, фахові випробування, фахові іспити замість ЄФВВ, фахові заліки (виключно контракт) 08 серпня – 18:00 25 серпня</a:t>
            </a:r>
            <a:endParaRPr lang="ru-RU" dirty="0"/>
          </a:p>
          <a:p>
            <a:r>
              <a:rPr lang="uk-UA" dirty="0"/>
              <a:t>Прийом заяв 01 серпня - 18:00 25 серпня</a:t>
            </a:r>
            <a:endParaRPr lang="ru-RU" dirty="0"/>
          </a:p>
          <a:p>
            <a:r>
              <a:rPr lang="uk-UA" dirty="0"/>
              <a:t>Оприлюднення списків осіб, рекомендованих до зарахування бюджет не пізніше 26 серпня</a:t>
            </a:r>
            <a:endParaRPr lang="ru-RU" dirty="0"/>
          </a:p>
          <a:p>
            <a:r>
              <a:rPr lang="uk-UA" dirty="0"/>
              <a:t>Підтвердження вибору місця для виконання вимог до зарахування на бюджет до 18:00 28 серпня</a:t>
            </a:r>
            <a:endParaRPr lang="ru-RU" dirty="0"/>
          </a:p>
          <a:p>
            <a:r>
              <a:rPr lang="uk-UA" dirty="0"/>
              <a:t>Надання рекомендацій для зарахування на контракт не раніше 01 вересня</a:t>
            </a:r>
            <a:endParaRPr lang="ru-RU" dirty="0"/>
          </a:p>
          <a:p>
            <a:r>
              <a:rPr lang="uk-UA" dirty="0"/>
              <a:t>Зарахування на бюджет 29 серпня </a:t>
            </a:r>
            <a:endParaRPr lang="ru-RU" dirty="0"/>
          </a:p>
          <a:p>
            <a:r>
              <a:rPr lang="uk-UA" dirty="0"/>
              <a:t>Зарахування на контракт не пізніше 30 вересня</a:t>
            </a:r>
            <a:endParaRPr lang="ru-RU" dirty="0"/>
          </a:p>
          <a:p>
            <a:r>
              <a:rPr lang="en-US" dirty="0" smtClean="0"/>
              <a:t>		</a:t>
            </a:r>
            <a:r>
              <a:rPr lang="uk-UA" dirty="0" smtClean="0"/>
              <a:t>Переведення </a:t>
            </a:r>
            <a:r>
              <a:rPr lang="uk-UA" dirty="0"/>
              <a:t>на вакантні бюджетні місця осіб, зарахованих на </a:t>
            </a:r>
            <a:r>
              <a:rPr lang="en-US" dirty="0" smtClean="0"/>
              <a:t>			</a:t>
            </a:r>
            <a:r>
              <a:rPr lang="uk-UA" dirty="0" smtClean="0"/>
              <a:t>контракт </a:t>
            </a:r>
            <a:r>
              <a:rPr lang="uk-UA" dirty="0"/>
              <a:t>не пізніше 01 вересня</a:t>
            </a:r>
            <a:endParaRPr lang="ru-RU" dirty="0"/>
          </a:p>
          <a:p>
            <a:r>
              <a:rPr lang="en-US" dirty="0" smtClean="0"/>
              <a:t>		</a:t>
            </a:r>
            <a:r>
              <a:rPr lang="uk-UA" dirty="0" smtClean="0"/>
              <a:t>Додатковий </a:t>
            </a:r>
            <a:r>
              <a:rPr lang="uk-UA" dirty="0"/>
              <a:t>набір на контракт з 01 вересня, зарахування не </a:t>
            </a:r>
            <a:r>
              <a:rPr lang="en-US" dirty="0" smtClean="0"/>
              <a:t>			</a:t>
            </a:r>
            <a:r>
              <a:rPr lang="uk-UA" dirty="0" smtClean="0"/>
              <a:t>пізніше </a:t>
            </a:r>
            <a:r>
              <a:rPr lang="uk-UA" dirty="0"/>
              <a:t>20 жовтня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0432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0508334"/>
              </p:ext>
            </p:extLst>
          </p:nvPr>
        </p:nvGraphicFramePr>
        <p:xfrm>
          <a:off x="107504" y="116632"/>
          <a:ext cx="8928992" cy="5967603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232248"/>
                <a:gridCol w="2232248"/>
                <a:gridCol w="2232248"/>
                <a:gridCol w="2232248"/>
              </a:tblGrid>
              <a:tr h="1158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Структурний підрозділ 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Спеціальність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Освітня програма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ВСТУПНІ </a:t>
                      </a:r>
                      <a:r>
                        <a:rPr lang="uk-UA" sz="1100" dirty="0" smtClean="0">
                          <a:solidFill>
                            <a:schemeClr val="tx1"/>
                          </a:solidFill>
                          <a:effectLst/>
                        </a:rPr>
                        <a:t>ЛИПРОБУВАННЯ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835"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Факультет української й іноземної філології та мистецтвознавства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В2 Дизайн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Дизайн візуального середовища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ЄВІ та ЄФВВ + фаховий іспит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6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В11 Філологія (</a:t>
                      </a: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B11.01 </a:t>
                      </a: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Українська мова та література)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Українська мова та література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ЄВІ та ЄФВВ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33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B11 Філологія (</a:t>
                      </a: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В11.041 </a:t>
                      </a: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Германські мови та літератури (переклад включно), перша - англійська)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Переклад з англійської та німецької мов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ЄВІ та ЄФВВ + фаховий залік з мови яка вивчається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33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B11 Філологія (</a:t>
                      </a: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В11.041 </a:t>
                      </a: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Германські мови та літератури (переклад включно), перша - англійська)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Англійська та друга західноєвропейська мови і літератури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ЄВІ та ЄФВВ + фаховий залік з мови яка вивчається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5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B11 Філологія </a:t>
                      </a: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(В11.065 Східні мови та літератури (переклад включно), перша – китайська)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Китайська та англійська мови і літератури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ЄВІ та ЄФВВ + фаховий залік з мови яка вивчається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5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B11 Філологія </a:t>
                      </a: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(В11.069 Східні мови та літератури (переклад включно), перша – японська)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Японська та англійська мови і літератури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ЄВІ та ЄФВВ + фаховий залік з мови яка вивчається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669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Факультет психології та спеціальної освіти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А6 Спеціальна освіта (A6.01 Логопедія)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Спеціальна освіта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ЄВІ та ЄФВВ на вибір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8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С4 Психологія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Психологія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ЄВІ та ЄФВВ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6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С4 Психологія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Кризова та реабілітаційна психологія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6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С4 Психологія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Клінічна та консультативна психологія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5835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Факультет систем і засобів масової комунікації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С7 Журналістика 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Медіакомунікації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ЄВІ та ЄФВВ на вибір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6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С7 Журналістика 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Реклама і зв’язки з громадськістю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ЄВІ та ЄФВВ на вибір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6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В13 Інформаційна, бібліотечна та архівна справа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Управління інформаційної діяльності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ЄВІ та ЄФВВ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291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6392311"/>
              </p:ext>
            </p:extLst>
          </p:nvPr>
        </p:nvGraphicFramePr>
        <p:xfrm>
          <a:off x="107504" y="188640"/>
          <a:ext cx="8856988" cy="6729984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214247"/>
                <a:gridCol w="2214247"/>
                <a:gridCol w="2214247"/>
                <a:gridCol w="2214247"/>
              </a:tblGrid>
              <a:tr h="1120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</a:rPr>
                        <a:t>Структурний підрозділ 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54" marR="36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</a:rPr>
                        <a:t>Спеціальність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54" marR="36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</a:rPr>
                        <a:t>Освітня програма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54" marR="36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</a:rPr>
                        <a:t>ВСТУПНІ ЛИПРОБУВАННЯ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54" marR="36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098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</a:rPr>
                        <a:t>Факультет суспільних наук і міжнародних відносин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54" marR="365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B10</a:t>
                      </a: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</a:rPr>
                        <a:t> Філософія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54" marR="365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</a:rPr>
                        <a:t>Філософія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54" marR="365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</a:rPr>
                        <a:t>ЄВІ та ЄФВВ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54" marR="36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0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C2</a:t>
                      </a: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</a:rPr>
                        <a:t> Політологія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54" marR="365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</a:rPr>
                        <a:t>Політологія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54" marR="365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</a:rPr>
                        <a:t>ЄВІ та ЄФВВ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54" marR="36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1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</a:rPr>
                        <a:t>3 Міжнародні відносини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54" marR="365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</a:rPr>
                        <a:t>Міжнародні відносини та дипломатія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54" marR="365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</a:rPr>
                        <a:t>ЄВІ та ЄФВВ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54" marR="36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0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C5</a:t>
                      </a: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</a:rPr>
                        <a:t> Соціологія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54" marR="365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</a:rPr>
                        <a:t>Соціологія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54" marR="365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</a:rPr>
                        <a:t>ЄВІ та ЄФВВ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54" marR="36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294">
                <a:tc row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</a:rPr>
                        <a:t>Факультет економіки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54" marR="365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</a:rPr>
                        <a:t>С1 Економіка та міжнародні економічні відносини (C1.01 Економіка )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54" marR="365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</a:rPr>
                        <a:t>Економічна аналітика та управління інформаційними ризиками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54" marR="365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</a:rPr>
                        <a:t>ЄВІ та ЄФВВ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54" marR="36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3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</a:rPr>
                        <a:t>С1 Економіка та міжнародні економічні відносини  (C1.09 Міжнародні економічні відносини)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54" marR="365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</a:rPr>
                        <a:t>Міжнародна економіка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54" marR="365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</a:rPr>
                        <a:t>ЄВІ та ЄФВВ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54" marR="36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1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</a:rPr>
                        <a:t>2 Фінанси, банківська справа, страхування та фондовий ринок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54" marR="365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</a:rPr>
                        <a:t>Фінанси, банківська справа, страхування та фондовий ринок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54" marR="365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</a:rPr>
                        <a:t>ЄВІ та ЄФВВ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54" marR="36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0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D3 </a:t>
                      </a: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</a:rPr>
                        <a:t>Менеджмент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54" marR="365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</a:rPr>
                        <a:t>Міжнародний менеджмент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54" marR="365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</a:rPr>
                        <a:t>ЄВІ та ЄФВВ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54" marR="36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1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D3 </a:t>
                      </a: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</a:rPr>
                        <a:t>Менеджмент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54" marR="365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</a:rPr>
                        <a:t>Бізнес-менеджмент та управління корпораціями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54" marR="365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</a:rPr>
                        <a:t>ЄВІ та ЄФВВ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54" marR="36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0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D5 </a:t>
                      </a: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</a:rPr>
                        <a:t>Маркетинг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54" marR="365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</a:rPr>
                        <a:t>Маркетинг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54" marR="365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</a:rPr>
                        <a:t>ЄВІ та ЄФВВ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54" marR="36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1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J</a:t>
                      </a: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2 Готельно-ресторанна справа та кейтеринг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54" marR="365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</a:rPr>
                        <a:t>Готельно-ресторанна справа </a:t>
                      </a: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та кейтеринг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54" marR="365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</a:rPr>
                        <a:t>ЄВІ та ЄФВВ на вибір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54" marR="36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1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J3 Туризм і рекреація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54" marR="365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</a:rPr>
                        <a:t>Міжнародний туристичний бізнес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54" marR="365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</a:rPr>
                        <a:t>ЄВІ та ЄФВВ на вибір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54" marR="36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196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</a:rPr>
                        <a:t>Механіко-математичний факультет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54" marR="365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A4 Середня освіта (A4.04 Математика)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54" marR="365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</a:rPr>
                        <a:t>Середня освіта (Математика)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54" marR="365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</a:rPr>
                        <a:t>ЄВІ та ЄФВВ на вибір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54" marR="36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0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</a:rPr>
                        <a:t>E7 Математика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54" marR="365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</a:rPr>
                        <a:t>Математика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54" marR="365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</a:rPr>
                        <a:t>ЄВІ та фаховий іспит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54" marR="36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0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</a:rPr>
                        <a:t>E8 Статистика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54" marR="365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</a:rPr>
                        <a:t>Статистика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54" marR="365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</a:rPr>
                        <a:t>ЄВІ та фаховий іспит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54" marR="36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1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</a:rPr>
                        <a:t>F1 Прикладна математика 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54" marR="365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</a:rPr>
                        <a:t>Прикладна та комп’ютерна математика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54" marR="365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</a:rPr>
                        <a:t>ЄВІ та ЄФВВ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54" marR="36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1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</a:rPr>
                        <a:t>G4 Енерговиробництво </a:t>
                      </a: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(G4.02 Теплоенергетика)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54" marR="365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</a:rPr>
                        <a:t>Теплоенергетика 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54" marR="365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</a:rPr>
                        <a:t>ЄВІ та фаховий іспит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54" marR="36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3436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1300920"/>
              </p:ext>
            </p:extLst>
          </p:nvPr>
        </p:nvGraphicFramePr>
        <p:xfrm>
          <a:off x="251520" y="251933"/>
          <a:ext cx="8496944" cy="5602386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124236"/>
                <a:gridCol w="2124236"/>
                <a:gridCol w="2124236"/>
                <a:gridCol w="2124236"/>
              </a:tblGrid>
              <a:tr h="7652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</a:rPr>
                        <a:t>Структурний підрозділ 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2" marR="474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</a:rPr>
                        <a:t>Спеціальність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2" marR="474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</a:rPr>
                        <a:t>Освітня програма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2" marR="474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</a:rPr>
                        <a:t>ВСТУПНІ ЛИПРОБУВАННЯ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2" marR="474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041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</a:rPr>
                        <a:t>Факультет прикладної математики та інформаційних технологій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2" marR="474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F1 </a:t>
                      </a: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</a:rPr>
                        <a:t>Прикладна математика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2" marR="474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</a:rPr>
                        <a:t>Комп’ютерне моделювання та обчислювальні методи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2" marR="474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</a:rPr>
                        <a:t>ЄВІ та ЄФВВ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2" marR="474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5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F1 </a:t>
                      </a: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</a:rPr>
                        <a:t>Прикладна математика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2" marR="474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</a:rPr>
                        <a:t>Інформатика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2" marR="474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</a:rPr>
                        <a:t>ЄВІ та ЄФВВ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2" marR="474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0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F2 </a:t>
                      </a: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</a:rPr>
                        <a:t>Інженерія програмного забезпечення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2" marR="474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</a:rPr>
                        <a:t>Інженерія програмного забезпечення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2" marR="474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</a:rPr>
                        <a:t>ЄВІ та ЄФВВ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2" marR="474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0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</a:rPr>
                        <a:t>F4 Системний аналіз та наука про дані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2" marR="474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</a:rPr>
                        <a:t>Системний аналіз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2" marR="474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</a:rPr>
                        <a:t>ЄВІ та ЄФВВ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2" marR="474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0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F</a:t>
                      </a: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</a:rPr>
                        <a:t> Інформаційні системи і технології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2" marR="474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</a:rPr>
                        <a:t>Інформаційні системи та технології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2" marR="474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</a:rPr>
                        <a:t>ЄВІ та ЄФВВ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2" marR="474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5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</a:rPr>
                        <a:t>Юридичний факультет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2" marR="474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D8 </a:t>
                      </a: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</a:rPr>
                        <a:t>Право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2" marR="474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</a:rPr>
                        <a:t>Право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2" marR="474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</a:rPr>
                        <a:t>ЄВІ та ЄФВВ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2" marR="474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562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</a:rPr>
                        <a:t>Факультет фізики, електроніки та комп’ютерних систем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2" marR="474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</a:rPr>
                        <a:t>E6 Прикладна фізика та наноматеріали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2" marR="474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</a:rPr>
                        <a:t>Прикладна радіофізика, мікроелектроніка та оптоінформатика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2" marR="474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</a:rPr>
                        <a:t>ЄВІ та фаховий іспит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2" marR="474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5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F3 Комп'ютерні науки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2" marR="474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</a:rPr>
                        <a:t>Комп’ютерні науки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2" marR="474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</a:rPr>
                        <a:t>ЄВІ та ЄФВВ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2" marR="474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5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F7 Комп'ютерна інженерія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2" marR="474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</a:rPr>
                        <a:t>Комп’ютерна інженерія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2" marR="474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</a:rPr>
                        <a:t>ЄВІ та ЄФВВ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2" marR="474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5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G</a:t>
                      </a: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</a:rPr>
                        <a:t>5 Електроніка, електронні комунікації, приладобудування та радіотехніка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2" marR="474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</a:rPr>
                        <a:t>Телекомунікації та радіотехніка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2" marR="474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</a:rPr>
                        <a:t>ЄВІ та фаховий іспит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2" marR="474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5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G</a:t>
                      </a: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</a:rPr>
                        <a:t>5 Електроніка, електронні комунікації, приладобудування та радіотехніка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2" marR="474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</a:rPr>
                        <a:t>Мікро- та наносистемна техніка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2" marR="474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</a:rPr>
                        <a:t>ЄВІ та фаховий іспит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2" marR="474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4421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5075669"/>
              </p:ext>
            </p:extLst>
          </p:nvPr>
        </p:nvGraphicFramePr>
        <p:xfrm>
          <a:off x="395536" y="404664"/>
          <a:ext cx="8424936" cy="5456359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106234"/>
                <a:gridCol w="2106234"/>
                <a:gridCol w="2106234"/>
                <a:gridCol w="2106234"/>
              </a:tblGrid>
              <a:tr h="1289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Структурний підрозділ 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51" marR="420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Спеціальність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51" marR="420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Освітня програма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51" marR="420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ВСТУПНІ ЛИПРОБУВАННЯ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51" marR="420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868">
                <a:tc row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Фізико</a:t>
                      </a: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технічний факультет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51" marR="420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G</a:t>
                      </a: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4 Енерговиробництво (</a:t>
                      </a: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G</a:t>
                      </a: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4.03 Відновлювані джерела енергії та гідроенергетика)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51" marR="420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Нетрадиційні та відновлювані джерела енергії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51" marR="420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ЄВІ та фаховий іспит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51" marR="420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8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G7 Автоматизація, комп’ютерноінтегровані технології та робототехніка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51" marR="420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Автоматизація та комп’ютерно-інтегровані технології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51" marR="420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ЄВІ та фаховий іспит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51" marR="420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9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G8 Матеріалознавство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51" marR="420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Матеріалознавство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51" marR="420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ЄВІ та фаховий іспит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51" marR="420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1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G9 Прикладна механіка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51" marR="420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Прикладна механіка 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51" marR="420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ЄВІ та фаховий іспит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51" marR="420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9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G11 Машинобудування (G11.01 Верстати та інструменти)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51" marR="420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Галузеве машинобудування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51" marR="420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ЄВІ та фаховий іспит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51" marR="420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9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G</a:t>
                      </a: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 Авіаційна та ракетно-космічна техніка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51" marR="420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Технології виробництва літальних апаратів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51" marR="420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ЄВІ та фаховий іспит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51" marR="420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9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G</a:t>
                      </a: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 Авіаційна та ракетно-космічна техніка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51" marR="420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Авіоніка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51" marR="420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51" marR="420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868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Факультет медичних технологій діагностики та реабілітації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51" marR="420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І6 Технології медичної діагностики та лікування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(І6.01 Лабораторна діагностика)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51" marR="420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Технології медичної діагностики та лікування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51" marR="420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ЄВІ та фаховий іспит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51" marR="420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9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І10 Соціальна робота та консультування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51" marR="420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Соціальна робота та консультування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51" marR="420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ЄВІ та ЄФВВ на вибір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51" marR="420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9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І5 Медсестринство (І5.01 Медсестринство)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51" marR="420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Медсестринство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51" marR="420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ЄВІ та фаховий іспит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51" marR="420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956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Центр післядипломної освіти, підвищення кваліфікації, перепідготовки, удосконалення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51" marR="420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D3 </a:t>
                      </a: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Менеджмент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51" marR="420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Бізнес-адміністрування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51" marR="420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ЄВІ та ЄФВВ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51" marR="420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9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D3 </a:t>
                      </a: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Менеджмент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51" marR="420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Бізнес-адміністрування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51" marR="420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ЄВІ та ЄФВВ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51" marR="420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9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D4 Публічне управління та адміністрування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51" marR="420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Публічне управління та адміністрування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51" marR="420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ЄВІ та ЄФВВ на вибір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51" marR="420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2802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6728" y="368424"/>
            <a:ext cx="8319728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b="1" dirty="0" smtClean="0"/>
              <a:t>крок 6. </a:t>
            </a:r>
            <a:r>
              <a:rPr lang="ru-RU" dirty="0" smtClean="0"/>
              <a:t>Подання заяв  за спеціальністю до ДНУ  </a:t>
            </a:r>
            <a:r>
              <a:rPr lang="uk-UA" dirty="0" smtClean="0"/>
              <a:t>з електронного кабінету вступника</a:t>
            </a:r>
            <a:r>
              <a:rPr lang="ru-RU" dirty="0" smtClean="0"/>
              <a:t>                </a:t>
            </a:r>
            <a:r>
              <a:rPr lang="en-US" dirty="0" smtClean="0"/>
              <a:t>https://vstup.edbo.gov.ua/</a:t>
            </a:r>
            <a:r>
              <a:rPr lang="ru-RU" dirty="0" smtClean="0"/>
              <a:t> </a:t>
            </a:r>
            <a:endParaRPr lang="ru-RU" i="1" u="sng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35696" y="945594"/>
            <a:ext cx="5655899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uk-UA" sz="2000" b="1" dirty="0"/>
              <a:t>з </a:t>
            </a:r>
            <a:r>
              <a:rPr lang="uk-UA" sz="2000" b="1" dirty="0" smtClean="0"/>
              <a:t>08 серпня – до </a:t>
            </a:r>
            <a:r>
              <a:rPr lang="ru-RU" sz="2000" b="1" dirty="0" smtClean="0"/>
              <a:t>18:00 25 серпня</a:t>
            </a:r>
            <a:endParaRPr lang="ru-RU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63645" y="1556792"/>
            <a:ext cx="4196339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***Проведення </a:t>
            </a:r>
            <a:r>
              <a:rPr lang="ru-RU" b="1" dirty="0"/>
              <a:t>фахових іспитів </a:t>
            </a:r>
            <a:r>
              <a:rPr lang="ru-RU" dirty="0"/>
              <a:t>виключно на </a:t>
            </a:r>
            <a:r>
              <a:rPr lang="ru-RU" dirty="0" smtClean="0"/>
              <a:t>контракт </a:t>
            </a:r>
          </a:p>
          <a:p>
            <a:pPr algn="ctr"/>
            <a:r>
              <a:rPr lang="ru-RU" dirty="0"/>
              <a:t>з</a:t>
            </a:r>
            <a:r>
              <a:rPr lang="ru-RU" dirty="0" smtClean="0"/>
              <a:t> 01 </a:t>
            </a:r>
            <a:r>
              <a:rPr lang="ru-RU" dirty="0"/>
              <a:t>серпня – 18:00 </a:t>
            </a:r>
            <a:r>
              <a:rPr lang="ru-RU" dirty="0" smtClean="0"/>
              <a:t>23 </a:t>
            </a:r>
            <a:r>
              <a:rPr lang="ru-RU" dirty="0"/>
              <a:t>серпня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0786778"/>
              </p:ext>
            </p:extLst>
          </p:nvPr>
        </p:nvGraphicFramePr>
        <p:xfrm>
          <a:off x="251520" y="2996952"/>
          <a:ext cx="8669873" cy="38715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56584"/>
                <a:gridCol w="3413289"/>
              </a:tblGrid>
              <a:tr h="7869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Оприлюднення списків осіб, рекомендованих для зарахування на бюджет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не пізніше </a:t>
                      </a:r>
                      <a:r>
                        <a:rPr lang="uk-UA" sz="1600" dirty="0" smtClean="0">
                          <a:solidFill>
                            <a:schemeClr val="tx1"/>
                          </a:solidFill>
                          <a:effectLst/>
                        </a:rPr>
                        <a:t>26 </a:t>
                      </a: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серпня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12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u="sng" dirty="0" smtClean="0">
                          <a:solidFill>
                            <a:schemeClr val="tx1"/>
                          </a:solidFill>
                          <a:effectLst/>
                        </a:rPr>
                        <a:t>ПІДТВЕРДЖЕННЯ ВИБОРУ МІСЦЯ НАВЧАННЯ,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u="sng" dirty="0" smtClean="0">
                          <a:solidFill>
                            <a:schemeClr val="tx1"/>
                          </a:solidFill>
                          <a:effectLst/>
                        </a:rPr>
                        <a:t> ВИКОНАННЯ ВИМОГ ДО ЗАРАХУВАННЯ НА БЮДЖЕТ</a:t>
                      </a:r>
                      <a:endParaRPr lang="ru-RU" sz="1200" u="sng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до 18:00 </a:t>
                      </a:r>
                      <a:r>
                        <a:rPr lang="uk-UA" sz="1600" dirty="0" smtClean="0">
                          <a:solidFill>
                            <a:schemeClr val="tx1"/>
                          </a:solidFill>
                          <a:effectLst/>
                        </a:rPr>
                        <a:t>28 </a:t>
                      </a: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серпня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524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Надання рекомендацій для зарахування на контракт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не раніше 28 серпня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623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Зарахування на </a:t>
                      </a:r>
                      <a:r>
                        <a:rPr lang="uk-UA" sz="1600" dirty="0" smtClean="0">
                          <a:solidFill>
                            <a:schemeClr val="tx1"/>
                          </a:solidFill>
                          <a:effectLst/>
                        </a:rPr>
                        <a:t>бюджет (НАКАЗ)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solidFill>
                            <a:schemeClr val="tx1"/>
                          </a:solidFill>
                          <a:effectLst/>
                        </a:rPr>
                        <a:t>29 </a:t>
                      </a: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серпня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623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Зарахування на </a:t>
                      </a:r>
                      <a:r>
                        <a:rPr lang="uk-UA" sz="1600" dirty="0" smtClean="0">
                          <a:solidFill>
                            <a:schemeClr val="tx1"/>
                          </a:solidFill>
                          <a:effectLst/>
                        </a:rPr>
                        <a:t>контракт (НАКАЗ)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не пізніше ніж 30 вересня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24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</a:rPr>
                        <a:t>Переведення на вакантні бюджетні місця осіб, зарахованих на контракт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не </a:t>
                      </a:r>
                      <a:r>
                        <a:rPr lang="uk-UA" sz="1600" dirty="0" smtClean="0">
                          <a:solidFill>
                            <a:schemeClr val="tx1"/>
                          </a:solidFill>
                          <a:effectLst/>
                        </a:rPr>
                        <a:t>пізніше 01 вересня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24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</a:rPr>
                        <a:t>Додатковий набір на контракт відповідно до Правил прийому ДНУ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до </a:t>
                      </a:r>
                      <a:r>
                        <a:rPr lang="uk-UA" sz="1600" dirty="0" smtClean="0">
                          <a:solidFill>
                            <a:schemeClr val="tx1"/>
                          </a:solidFill>
                          <a:effectLst/>
                        </a:rPr>
                        <a:t>20 </a:t>
                      </a: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жовтня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93598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382036"/>
            <a:ext cx="1440160" cy="1475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59072" y="551346"/>
            <a:ext cx="7758608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b="1" dirty="0" smtClean="0"/>
              <a:t>ІНСТРУКЦІЯ З РЕЄСТРАЦІЇ НА ЄВІ ТА ЄФВВ В ДНУ,</a:t>
            </a:r>
          </a:p>
          <a:p>
            <a:r>
              <a:rPr lang="uk-UA" b="1" dirty="0" smtClean="0"/>
              <a:t>ПРОГРАМИ ФАХОВИХ ВИПРОБУВАНЬ, РОЗКЛАД</a:t>
            </a:r>
          </a:p>
          <a:p>
            <a:endParaRPr lang="ru-RU" dirty="0" smtClean="0"/>
          </a:p>
          <a:p>
            <a:r>
              <a:rPr lang="en-US" dirty="0" smtClean="0">
                <a:hlinkClick r:id="rId3" action="ppaction://hlinkfile"/>
              </a:rPr>
              <a:t>https://www.dnu.dp.ua/view/programi_fahovih_viprobuvan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2420888"/>
            <a:ext cx="89289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м</a:t>
            </a:r>
            <a:r>
              <a:rPr lang="ru-RU" sz="2400" b="1" dirty="0"/>
              <a:t>. </a:t>
            </a:r>
            <a:r>
              <a:rPr lang="ru-RU" sz="2400" b="1" dirty="0" err="1"/>
              <a:t>Дніпро</a:t>
            </a:r>
            <a:r>
              <a:rPr lang="ru-RU" sz="2400" b="1" dirty="0"/>
              <a:t>, пр. Науки, 72, ДНУ, корпус 1, 1 </a:t>
            </a:r>
            <a:r>
              <a:rPr lang="ru-RU" sz="2400" b="1" dirty="0" smtClean="0"/>
              <a:t>поверх, </a:t>
            </a:r>
            <a:r>
              <a:rPr lang="ru-RU" sz="2400" b="1" dirty="0" smtClean="0"/>
              <a:t>к.105</a:t>
            </a:r>
            <a:r>
              <a:rPr lang="ru-RU" sz="2400" b="1" dirty="0"/>
              <a:t>;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e-</a:t>
            </a:r>
            <a:r>
              <a:rPr lang="ru-RU" sz="2400" b="1" dirty="0" err="1" smtClean="0"/>
              <a:t>mail</a:t>
            </a:r>
            <a:r>
              <a:rPr lang="ru-RU" sz="2400" b="1" dirty="0"/>
              <a:t>: edbo@365.dnu.edu.ua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телефон</a:t>
            </a:r>
            <a:r>
              <a:rPr lang="ru-RU" sz="2400" b="1" dirty="0"/>
              <a:t>: (056) 374-98-15, (056) 236-61-17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68287" y="3933056"/>
            <a:ext cx="83164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Перелік </a:t>
            </a:r>
            <a:r>
              <a:rPr lang="ru-RU" b="1" dirty="0" smtClean="0"/>
              <a:t>документів для зарахування на навчання, </a:t>
            </a:r>
            <a:r>
              <a:rPr lang="ru-RU" b="1" dirty="0"/>
              <a:t>які необхідно подавати до приймальної </a:t>
            </a:r>
            <a:r>
              <a:rPr lang="ru-RU" b="1" dirty="0" smtClean="0"/>
              <a:t>комісії </a:t>
            </a:r>
            <a:endParaRPr lang="ru-RU" b="1" dirty="0"/>
          </a:p>
          <a:p>
            <a:endParaRPr lang="uk-UA" dirty="0" smtClean="0"/>
          </a:p>
          <a:p>
            <a:r>
              <a:rPr lang="en-US" dirty="0" smtClean="0">
                <a:hlinkClick r:id="rId4"/>
              </a:rPr>
              <a:t>https://www.dnu.dp.ua/view/perelik_dokymentiv_do_priomnoi_komissii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570314" y="6092245"/>
            <a:ext cx="7617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/>
              <a:t>С</a:t>
            </a:r>
            <a:r>
              <a:rPr lang="uk-UA" b="1" dirty="0" smtClean="0"/>
              <a:t>ТОРІНКА  ПРИЙМАЛЬНОЇ КОМІСІЇ   </a:t>
            </a:r>
            <a:r>
              <a:rPr lang="en-US" dirty="0" smtClean="0">
                <a:hlinkClick r:id="rId5"/>
              </a:rPr>
              <a:t>https://www.dnu.dp.ua/view/pk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5155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10" y="476672"/>
            <a:ext cx="8891615" cy="6048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70802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475"/>
            <a:ext cx="9144000" cy="6788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69403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1196975"/>
            <a:ext cx="748665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38446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382036"/>
            <a:ext cx="1440160" cy="1475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71158" y="2967335"/>
            <a:ext cx="50016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Дякую за увагу!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5155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382036"/>
            <a:ext cx="1440160" cy="1475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652147"/>
            <a:ext cx="806489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b="1" dirty="0"/>
              <a:t>крок 1. реєстрація для складання ЄВІ ТА ЄФВВ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1021477"/>
            <a:ext cx="6971858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uk-UA" sz="2400" b="1" dirty="0"/>
              <a:t>з </a:t>
            </a:r>
            <a:r>
              <a:rPr lang="uk-UA" sz="2400" b="1" dirty="0" smtClean="0"/>
              <a:t>0</a:t>
            </a:r>
            <a:r>
              <a:rPr lang="en-US" sz="2400" b="1" dirty="0" smtClean="0"/>
              <a:t>2</a:t>
            </a:r>
            <a:r>
              <a:rPr lang="uk-UA" sz="2400" b="1" dirty="0" smtClean="0"/>
              <a:t> </a:t>
            </a:r>
            <a:r>
              <a:rPr lang="uk-UA" sz="2400" b="1" dirty="0"/>
              <a:t>травня по </a:t>
            </a:r>
            <a:r>
              <a:rPr lang="en-US" sz="2400" b="1" dirty="0" smtClean="0"/>
              <a:t>23</a:t>
            </a:r>
            <a:r>
              <a:rPr lang="uk-UA" sz="2400" b="1" dirty="0" smtClean="0"/>
              <a:t> </a:t>
            </a:r>
            <a:r>
              <a:rPr lang="uk-UA" sz="2400" b="1" dirty="0"/>
              <a:t>травня </a:t>
            </a:r>
            <a:r>
              <a:rPr lang="uk-UA" sz="2400" b="1" dirty="0" smtClean="0"/>
              <a:t>20</a:t>
            </a:r>
            <a:r>
              <a:rPr lang="en-US" sz="2400" b="1" dirty="0" smtClean="0"/>
              <a:t>25</a:t>
            </a:r>
            <a:r>
              <a:rPr lang="uk-UA" sz="2400" b="1" dirty="0" smtClean="0"/>
              <a:t>р.</a:t>
            </a:r>
            <a:r>
              <a:rPr lang="en-US" sz="2400" b="1" dirty="0" smtClean="0"/>
              <a:t> </a:t>
            </a:r>
            <a:r>
              <a:rPr lang="ru-RU" sz="2400" b="1" dirty="0" smtClean="0"/>
              <a:t>–</a:t>
            </a:r>
            <a:r>
              <a:rPr lang="uk-UA" sz="2400" b="1" dirty="0" smtClean="0"/>
              <a:t> через ЗВО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14531" y="1483142"/>
            <a:ext cx="8433933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b="1" cap="all" dirty="0"/>
              <a:t>ВСТУПНІ ДО МАГІСТРАТУРИ – </a:t>
            </a:r>
            <a:r>
              <a:rPr lang="ru-RU" b="1" cap="all" dirty="0" smtClean="0"/>
              <a:t>202</a:t>
            </a:r>
            <a:r>
              <a:rPr lang="en-US" b="1" cap="all" dirty="0" smtClean="0"/>
              <a:t>5</a:t>
            </a:r>
            <a:r>
              <a:rPr lang="uk-UA" b="1" dirty="0" smtClean="0"/>
              <a:t>  </a:t>
            </a:r>
            <a:r>
              <a:rPr lang="uk-UA" b="1" dirty="0"/>
              <a:t>УЦОЯО </a:t>
            </a:r>
            <a:endParaRPr lang="uk-UA" b="1" dirty="0" smtClean="0"/>
          </a:p>
          <a:p>
            <a:r>
              <a:rPr lang="en-US" b="1" u="sng" dirty="0">
                <a:hlinkClick r:id="rId3"/>
              </a:rPr>
              <a:t>https://testportal.gov.ua/vstupni-do-magistratury-4/</a:t>
            </a:r>
            <a:r>
              <a:rPr lang="uk-UA" b="1" u="sng" dirty="0" smtClean="0">
                <a:hlinkClick r:id="rId3"/>
              </a:rPr>
              <a:t>/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429000"/>
            <a:ext cx="745934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14531" y="2137068"/>
            <a:ext cx="86253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/>
              <a:t>Реєстрацію</a:t>
            </a:r>
            <a:r>
              <a:rPr lang="ru-RU" b="1" dirty="0"/>
              <a:t> </a:t>
            </a:r>
            <a:r>
              <a:rPr lang="ru-RU" b="1" dirty="0" err="1"/>
              <a:t>здійснюватимуть</a:t>
            </a:r>
            <a:r>
              <a:rPr lang="ru-RU" b="1" dirty="0"/>
              <a:t> </a:t>
            </a:r>
            <a:r>
              <a:rPr lang="ru-RU" b="1" dirty="0" err="1"/>
              <a:t>приймальні</a:t>
            </a:r>
            <a:r>
              <a:rPr lang="ru-RU" b="1" dirty="0"/>
              <a:t> </a:t>
            </a:r>
            <a:r>
              <a:rPr lang="ru-RU" b="1" dirty="0" err="1"/>
              <a:t>комісії</a:t>
            </a:r>
            <a:r>
              <a:rPr lang="ru-RU" b="1" dirty="0"/>
              <a:t> </a:t>
            </a:r>
            <a:r>
              <a:rPr lang="ru-RU" b="1" dirty="0" err="1"/>
              <a:t>закладів</a:t>
            </a:r>
            <a:r>
              <a:rPr lang="ru-RU" b="1" dirty="0"/>
              <a:t> </a:t>
            </a:r>
            <a:r>
              <a:rPr lang="ru-RU" b="1" dirty="0" err="1"/>
              <a:t>вищої</a:t>
            </a:r>
            <a:r>
              <a:rPr lang="ru-RU" b="1" dirty="0"/>
              <a:t> </a:t>
            </a:r>
            <a:r>
              <a:rPr lang="ru-RU" b="1" dirty="0" err="1"/>
              <a:t>освіти</a:t>
            </a:r>
            <a:r>
              <a:rPr lang="ru-RU" b="1" dirty="0"/>
              <a:t>. </a:t>
            </a:r>
            <a:r>
              <a:rPr lang="ru-RU" b="1" dirty="0" err="1"/>
              <a:t>Зареєстровані</a:t>
            </a:r>
            <a:r>
              <a:rPr lang="ru-RU" b="1" dirty="0"/>
              <a:t> </a:t>
            </a:r>
            <a:r>
              <a:rPr lang="ru-RU" b="1" dirty="0" err="1"/>
              <a:t>учасники</a:t>
            </a:r>
            <a:r>
              <a:rPr lang="ru-RU" b="1" dirty="0"/>
              <a:t> </a:t>
            </a:r>
            <a:r>
              <a:rPr lang="ru-RU" b="1" dirty="0" err="1"/>
              <a:t>отримають</a:t>
            </a:r>
            <a:r>
              <a:rPr lang="ru-RU" b="1" dirty="0"/>
              <a:t> </a:t>
            </a:r>
            <a:r>
              <a:rPr lang="ru-RU" b="1" dirty="0" err="1"/>
              <a:t>екзаменаційні</a:t>
            </a:r>
            <a:r>
              <a:rPr lang="ru-RU" b="1" dirty="0"/>
              <a:t> листки, у </a:t>
            </a:r>
            <a:r>
              <a:rPr lang="ru-RU" b="1" dirty="0" err="1"/>
              <a:t>яких</a:t>
            </a:r>
            <a:r>
              <a:rPr lang="ru-RU" b="1" dirty="0"/>
              <a:t> буде </a:t>
            </a:r>
            <a:r>
              <a:rPr lang="ru-RU" b="1" dirty="0" err="1"/>
              <a:t>зазначено</a:t>
            </a:r>
            <a:r>
              <a:rPr lang="ru-RU" b="1" dirty="0"/>
              <a:t> </a:t>
            </a:r>
            <a:r>
              <a:rPr lang="ru-RU" b="1" dirty="0" err="1"/>
              <a:t>дані</a:t>
            </a:r>
            <a:r>
              <a:rPr lang="ru-RU" b="1" dirty="0"/>
              <a:t> для </a:t>
            </a:r>
            <a:r>
              <a:rPr lang="ru-RU" b="1" dirty="0" err="1"/>
              <a:t>здійснення</a:t>
            </a:r>
            <a:r>
              <a:rPr lang="ru-RU" b="1" dirty="0"/>
              <a:t> входу на </a:t>
            </a:r>
            <a:r>
              <a:rPr lang="ru-RU" b="1" dirty="0" err="1"/>
              <a:t>їхні</a:t>
            </a:r>
            <a:r>
              <a:rPr lang="ru-RU" b="1" dirty="0"/>
              <a:t> </a:t>
            </a:r>
            <a:r>
              <a:rPr lang="ru-RU" b="1" dirty="0" err="1"/>
              <a:t>інформаційні</a:t>
            </a:r>
            <a:r>
              <a:rPr lang="ru-RU" b="1" dirty="0"/>
              <a:t> </a:t>
            </a:r>
            <a:r>
              <a:rPr lang="ru-RU" b="1" dirty="0" err="1"/>
              <a:t>сторінки</a:t>
            </a:r>
            <a:r>
              <a:rPr lang="ru-RU" b="1" dirty="0"/>
              <a:t> «</a:t>
            </a:r>
            <a:r>
              <a:rPr lang="ru-RU" b="1" dirty="0" err="1">
                <a:hlinkClick r:id="rId5"/>
              </a:rPr>
              <a:t>Кабінет</a:t>
            </a:r>
            <a:r>
              <a:rPr lang="ru-RU" b="1" dirty="0">
                <a:hlinkClick r:id="rId5"/>
              </a:rPr>
              <a:t> </a:t>
            </a:r>
            <a:r>
              <a:rPr lang="ru-RU" b="1" dirty="0" err="1">
                <a:hlinkClick r:id="rId5"/>
              </a:rPr>
              <a:t>учасника</a:t>
            </a:r>
            <a:r>
              <a:rPr lang="ru-RU" b="1" dirty="0">
                <a:hlinkClick r:id="rId5"/>
              </a:rPr>
              <a:t> </a:t>
            </a:r>
            <a:r>
              <a:rPr lang="ru-RU" b="1" dirty="0" err="1">
                <a:hlinkClick r:id="rId5"/>
              </a:rPr>
              <a:t>вступних</a:t>
            </a:r>
            <a:r>
              <a:rPr lang="ru-RU" b="1" dirty="0">
                <a:hlinkClick r:id="rId5"/>
              </a:rPr>
              <a:t> </a:t>
            </a:r>
            <a:r>
              <a:rPr lang="ru-RU" b="1" dirty="0" err="1">
                <a:hlinkClick r:id="rId5"/>
              </a:rPr>
              <a:t>випробувань</a:t>
            </a:r>
            <a:r>
              <a:rPr lang="ru-RU" b="1" dirty="0">
                <a:hlinkClick r:id="rId5"/>
              </a:rPr>
              <a:t> до </a:t>
            </a:r>
            <a:r>
              <a:rPr lang="ru-RU" b="1" dirty="0" err="1">
                <a:hlinkClick r:id="rId5"/>
              </a:rPr>
              <a:t>магістратури</a:t>
            </a:r>
            <a:r>
              <a:rPr lang="ru-RU" dirty="0"/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2981356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382036"/>
            <a:ext cx="1440160" cy="1475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268760"/>
            <a:ext cx="6897886" cy="543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51520" y="507868"/>
            <a:ext cx="86260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hlinkClick r:id="rId4"/>
              </a:rPr>
              <a:t>https://www.youtube.com/@user-vt1tw1yk5d/streams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81501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295198"/>
            <a:ext cx="8784975" cy="647869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uk-UA" sz="1500" dirty="0"/>
              <a:t>Для успішної </a:t>
            </a:r>
            <a:r>
              <a:rPr lang="ru-RU" sz="1500" b="1" dirty="0"/>
              <a:t>дистанційної реєстрації</a:t>
            </a:r>
            <a:r>
              <a:rPr lang="ru-RU" sz="1500" dirty="0"/>
              <a:t> необхідно діяти за таким алгоритмом.</a:t>
            </a:r>
          </a:p>
          <a:p>
            <a:pPr lvl="0"/>
            <a:r>
              <a:rPr lang="uk-UA" sz="1500" b="1" dirty="0" smtClean="0"/>
              <a:t>1.Сформувати </a:t>
            </a:r>
            <a:r>
              <a:rPr lang="uk-UA" sz="1500" b="1" dirty="0"/>
              <a:t>комплект сканованих копій або фотокопій реєстраційних документів:</a:t>
            </a:r>
            <a:endParaRPr lang="ru-RU" sz="1500" dirty="0"/>
          </a:p>
          <a:p>
            <a:pPr lvl="0"/>
            <a:r>
              <a:rPr lang="uk-UA" sz="1500" dirty="0"/>
              <a:t>заповненої </a:t>
            </a:r>
            <a:r>
              <a:rPr lang="uk-UA" sz="1500" u="sng" dirty="0">
                <a:hlinkClick r:id="rId2"/>
              </a:rPr>
              <a:t>заяви-анкети</a:t>
            </a:r>
            <a:r>
              <a:rPr lang="uk-UA" sz="1500" dirty="0"/>
              <a:t> </a:t>
            </a:r>
            <a:r>
              <a:rPr lang="uk-UA" sz="1500" dirty="0" smtClean="0"/>
              <a:t> для </a:t>
            </a:r>
            <a:r>
              <a:rPr lang="uk-UA" sz="1500" dirty="0"/>
              <a:t>оформлення екзаменаційного листка </a:t>
            </a:r>
            <a:r>
              <a:rPr lang="uk-UA" sz="1500" b="1" i="1" u="sng" dirty="0">
                <a:solidFill>
                  <a:srgbClr val="FF0000"/>
                </a:solidFill>
              </a:rPr>
              <a:t>зі своїм накладеним кваліфікованим електронним підписом;</a:t>
            </a:r>
            <a:endParaRPr lang="ru-RU" sz="1500" b="1" i="1" u="sng" dirty="0">
              <a:solidFill>
                <a:srgbClr val="FF0000"/>
              </a:solidFill>
            </a:endParaRPr>
          </a:p>
          <a:p>
            <a:pPr lvl="0"/>
            <a:r>
              <a:rPr lang="uk-UA" sz="1500" dirty="0"/>
              <a:t>документа, що посвідчує особу, зазначеного в анкеті-заяві;</a:t>
            </a:r>
            <a:endParaRPr lang="ru-RU" sz="1500" dirty="0"/>
          </a:p>
          <a:p>
            <a:pPr lvl="0"/>
            <a:r>
              <a:rPr lang="uk-UA" sz="1500" dirty="0"/>
              <a:t>документа, що підтверджує інформацію про  реєстраційний номер облікової картки платника податків (РНОКПП), або документа, що підтверджує причину невнесення до анкети-заяви інформації про РНОКПП;</a:t>
            </a:r>
            <a:endParaRPr lang="ru-RU" sz="1500" dirty="0"/>
          </a:p>
          <a:p>
            <a:pPr lvl="0"/>
            <a:r>
              <a:rPr lang="uk-UA" sz="1500" dirty="0"/>
              <a:t>документа про здобутий ступінь вищої освіти </a:t>
            </a:r>
            <a:r>
              <a:rPr lang="ru-RU" sz="1500" i="1" dirty="0"/>
              <a:t>(для осіб, які завершили навчання в минулі роки);</a:t>
            </a:r>
            <a:endParaRPr lang="ru-RU" sz="1500" dirty="0"/>
          </a:p>
          <a:p>
            <a:pPr lvl="0"/>
            <a:r>
              <a:rPr lang="uk-UA" sz="1500" u="sng" dirty="0">
                <a:hlinkClick r:id="rId3"/>
              </a:rPr>
              <a:t>довідки</a:t>
            </a:r>
            <a:r>
              <a:rPr lang="uk-UA" sz="1500" dirty="0"/>
              <a:t> щодо планового строку завершення навчання та отримання диплома у 2024 році;</a:t>
            </a:r>
            <a:endParaRPr lang="ru-RU" sz="1500" dirty="0"/>
          </a:p>
          <a:p>
            <a:pPr lvl="0"/>
            <a:r>
              <a:rPr lang="uk-UA" sz="1500" dirty="0"/>
              <a:t>фотокартки для документів (кольорової або чорно-білої) із зображенням, що відповідає досягнутому віку вступника / вступниці;</a:t>
            </a:r>
            <a:endParaRPr lang="ru-RU" sz="1500" dirty="0"/>
          </a:p>
          <a:p>
            <a:pPr lvl="0"/>
            <a:r>
              <a:rPr lang="uk-UA" sz="1500" dirty="0"/>
              <a:t>медичного висновку за формою первинної облікової документації 086-3/о </a:t>
            </a:r>
            <a:r>
              <a:rPr lang="ru-RU" sz="1500" i="1" dirty="0"/>
              <a:t>(у разі необхідності створення особливих (спеціальних) умов для проходження вступних випробувань). </a:t>
            </a:r>
            <a:endParaRPr lang="ru-RU" sz="1500" dirty="0"/>
          </a:p>
          <a:p>
            <a:r>
              <a:rPr lang="uk-UA" sz="1500" i="1" dirty="0"/>
              <a:t>Заповнюючи заяву-анкету з інформацією, необхідною для оформлення екзаменаційного листка, потенційні магістри мають указати </a:t>
            </a:r>
            <a:endParaRPr lang="uk-UA" sz="1500" i="1" dirty="0" smtClean="0"/>
          </a:p>
          <a:p>
            <a:r>
              <a:rPr lang="uk-UA" sz="1500" b="1" i="1" u="sng" dirty="0" smtClean="0">
                <a:hlinkClick r:id="rId4"/>
              </a:rPr>
              <a:t>населений пункт в Україні</a:t>
            </a:r>
            <a:r>
              <a:rPr lang="uk-UA" sz="1500" i="1" u="sng" dirty="0" smtClean="0">
                <a:hlinkClick r:id="rId4"/>
              </a:rPr>
              <a:t> </a:t>
            </a:r>
            <a:r>
              <a:rPr lang="en-US" sz="1500" i="1" u="sng" dirty="0" smtClean="0"/>
              <a:t> </a:t>
            </a:r>
            <a:r>
              <a:rPr lang="uk-UA" sz="1500" i="1" dirty="0" smtClean="0"/>
              <a:t>або</a:t>
            </a:r>
            <a:r>
              <a:rPr lang="uk-UA" sz="1500" i="1" dirty="0"/>
              <a:t> </a:t>
            </a:r>
            <a:r>
              <a:rPr lang="uk-UA" sz="1500" b="1" i="1" u="sng" dirty="0" smtClean="0">
                <a:hlinkClick r:id="rId5"/>
              </a:rPr>
              <a:t>за </a:t>
            </a:r>
            <a:r>
              <a:rPr lang="uk-UA" sz="1500" b="1" i="1" u="sng" dirty="0" smtClean="0">
                <a:hlinkClick r:id="rId5"/>
              </a:rPr>
              <a:t>кордоном</a:t>
            </a:r>
            <a:r>
              <a:rPr lang="uk-UA" sz="1500" b="1" i="1" dirty="0" smtClean="0"/>
              <a:t>,</a:t>
            </a:r>
            <a:r>
              <a:rPr lang="uk-UA" sz="1500" i="1" dirty="0"/>
              <a:t> </a:t>
            </a:r>
            <a:r>
              <a:rPr lang="en-US" sz="1500" i="1" dirty="0" smtClean="0"/>
              <a:t> </a:t>
            </a:r>
            <a:r>
              <a:rPr lang="uk-UA" sz="1500" i="1" dirty="0"/>
              <a:t> у якому бажають пройти ЄФВВ та/або </a:t>
            </a:r>
            <a:r>
              <a:rPr lang="uk-UA" sz="1500" i="1" dirty="0" smtClean="0"/>
              <a:t>ЄВІ,</a:t>
            </a:r>
            <a:r>
              <a:rPr lang="en-US" sz="1500" i="1" dirty="0" smtClean="0"/>
              <a:t> </a:t>
            </a:r>
            <a:r>
              <a:rPr lang="uk-UA" sz="1500" i="1" dirty="0"/>
              <a:t> </a:t>
            </a:r>
            <a:r>
              <a:rPr lang="ru-RU" sz="1500" b="1" i="1" dirty="0"/>
              <a:t>назву іноземної мови</a:t>
            </a:r>
            <a:r>
              <a:rPr lang="ru-RU" sz="1500" i="1" dirty="0"/>
              <a:t>, із якої бажають скласти ЄВІ </a:t>
            </a:r>
            <a:r>
              <a:rPr lang="ru-RU" sz="1500" dirty="0"/>
              <a:t> </a:t>
            </a:r>
            <a:r>
              <a:rPr lang="uk-UA" sz="1500" dirty="0" smtClean="0"/>
              <a:t>та</a:t>
            </a:r>
            <a:r>
              <a:rPr lang="uk-UA" sz="1500" dirty="0"/>
              <a:t> </a:t>
            </a:r>
            <a:r>
              <a:rPr lang="ru-RU" sz="1500" b="1" dirty="0"/>
              <a:t>назву(-и) ЄФВВ</a:t>
            </a:r>
            <a:r>
              <a:rPr lang="ru-RU" sz="1500" dirty="0"/>
              <a:t> </a:t>
            </a:r>
            <a:endParaRPr lang="ru-RU" sz="1500" dirty="0" smtClean="0"/>
          </a:p>
          <a:p>
            <a:endParaRPr lang="ru-RU" sz="1500" i="1" dirty="0" smtClean="0"/>
          </a:p>
          <a:p>
            <a:r>
              <a:rPr lang="uk-UA" sz="1500" i="1" dirty="0" smtClean="0"/>
              <a:t>Для </a:t>
            </a:r>
            <a:r>
              <a:rPr lang="uk-UA" sz="1500" i="1" dirty="0"/>
              <a:t>проходження ЄФВВ можна вибрати тестування не більше ніж із </a:t>
            </a:r>
            <a:r>
              <a:rPr lang="uk-UA" sz="1600" b="1" i="1" u="sng" dirty="0"/>
              <a:t>двох </a:t>
            </a:r>
            <a:r>
              <a:rPr lang="uk-UA" sz="1500" i="1" dirty="0"/>
              <a:t>предметних спрямувань.</a:t>
            </a:r>
            <a:endParaRPr lang="ru-RU" sz="1500" i="1" dirty="0"/>
          </a:p>
          <a:p>
            <a:pPr lvl="0"/>
            <a:endParaRPr lang="uk-UA" sz="1500" b="1" i="1" dirty="0" smtClean="0"/>
          </a:p>
          <a:p>
            <a:pPr lvl="0"/>
            <a:r>
              <a:rPr lang="uk-UA" sz="1500" b="1" i="1" dirty="0" smtClean="0"/>
              <a:t>2.Надіслати </a:t>
            </a:r>
            <a:r>
              <a:rPr lang="uk-UA" sz="1500" b="1" i="1" dirty="0"/>
              <a:t>на електронну адресу </a:t>
            </a:r>
            <a:r>
              <a:rPr lang="en-US" sz="1600" b="1" dirty="0" smtClean="0"/>
              <a:t>(</a:t>
            </a:r>
            <a:r>
              <a:rPr lang="ru-RU" sz="1600" b="1" dirty="0" smtClean="0"/>
              <a:t> </a:t>
            </a:r>
            <a:r>
              <a:rPr lang="ru-RU" sz="1600" b="1" dirty="0"/>
              <a:t>edbo@365.dnu.edu.ua </a:t>
            </a:r>
            <a:r>
              <a:rPr lang="en-US" sz="1600" b="1" dirty="0" smtClean="0"/>
              <a:t>) </a:t>
            </a:r>
            <a:r>
              <a:rPr lang="uk-UA" sz="1500" b="1" i="1" dirty="0" smtClean="0"/>
              <a:t>скановані </a:t>
            </a:r>
            <a:r>
              <a:rPr lang="uk-UA" sz="1500" b="1" i="1" dirty="0"/>
              <a:t>копії  або фотокопії реєстраційних документів.</a:t>
            </a:r>
            <a:endParaRPr lang="ru-RU" sz="1500" i="1" dirty="0"/>
          </a:p>
          <a:p>
            <a:endParaRPr lang="uk-UA" sz="1500" b="1" i="1" dirty="0" smtClean="0"/>
          </a:p>
          <a:p>
            <a:r>
              <a:rPr lang="uk-UA" sz="1500" b="1" i="1" dirty="0" smtClean="0"/>
              <a:t>3.Отримати </a:t>
            </a:r>
            <a:r>
              <a:rPr lang="uk-UA" sz="1500" b="1" i="1" dirty="0"/>
              <a:t>скановану копію екзаменаційного </a:t>
            </a:r>
            <a:r>
              <a:rPr lang="uk-UA" sz="1500" b="1" i="1" dirty="0" smtClean="0"/>
              <a:t>листка або оригінал.</a:t>
            </a:r>
            <a:r>
              <a:rPr lang="ru-RU" sz="1500" i="1" dirty="0" smtClean="0"/>
              <a:t> </a:t>
            </a: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1082372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382036"/>
            <a:ext cx="1440160" cy="1475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90604" y="230746"/>
            <a:ext cx="3605333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b="1" dirty="0"/>
              <a:t>крок </a:t>
            </a:r>
            <a:r>
              <a:rPr lang="uk-UA" b="1" dirty="0" smtClean="0"/>
              <a:t>2. участь в складанні </a:t>
            </a:r>
          </a:p>
          <a:p>
            <a:r>
              <a:rPr lang="uk-UA" b="1" dirty="0" smtClean="0"/>
              <a:t>ЄВІ </a:t>
            </a:r>
            <a:r>
              <a:rPr lang="uk-UA" b="1" dirty="0"/>
              <a:t>ТА ЄФВВ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282943" y="200388"/>
            <a:ext cx="3605333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b="1" dirty="0"/>
              <a:t>крок </a:t>
            </a:r>
            <a:r>
              <a:rPr lang="uk-UA" b="1" dirty="0" smtClean="0"/>
              <a:t>3. </a:t>
            </a:r>
            <a:r>
              <a:rPr lang="uk-UA" b="1" dirty="0"/>
              <a:t>реєстрація </a:t>
            </a:r>
            <a:r>
              <a:rPr lang="uk-UA" b="1" dirty="0" smtClean="0"/>
              <a:t>електронних кабінетів вступників </a:t>
            </a:r>
          </a:p>
          <a:p>
            <a:r>
              <a:rPr lang="en-US" dirty="0" smtClean="0">
                <a:hlinkClick r:id="rId3"/>
              </a:rPr>
              <a:t>https://vstup.edbo.gov.ua</a:t>
            </a:r>
            <a:r>
              <a:rPr lang="en-US" dirty="0" smtClean="0"/>
              <a:t>/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78341" y="1083703"/>
            <a:ext cx="3741730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uk-UA" b="1" dirty="0"/>
              <a:t>з </a:t>
            </a:r>
            <a:r>
              <a:rPr lang="uk-UA" b="1" dirty="0" smtClean="0"/>
              <a:t>21 червня </a:t>
            </a:r>
            <a:r>
              <a:rPr lang="uk-UA" b="1" dirty="0"/>
              <a:t>по </a:t>
            </a:r>
            <a:r>
              <a:rPr lang="uk-UA" b="1" dirty="0" smtClean="0"/>
              <a:t>12 липня </a:t>
            </a:r>
            <a:r>
              <a:rPr lang="uk-UA" b="1" dirty="0" smtClean="0"/>
              <a:t>202</a:t>
            </a:r>
            <a:r>
              <a:rPr lang="en-US" b="1" dirty="0" smtClean="0"/>
              <a:t>5</a:t>
            </a:r>
            <a:r>
              <a:rPr lang="uk-UA" b="1" dirty="0" smtClean="0"/>
              <a:t>р</a:t>
            </a:r>
            <a:r>
              <a:rPr lang="uk-UA" b="1" dirty="0"/>
              <a:t>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887901" y="1340768"/>
            <a:ext cx="2972083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uk-UA" b="1" dirty="0"/>
              <a:t>з </a:t>
            </a:r>
            <a:r>
              <a:rPr lang="uk-UA" b="1" dirty="0" smtClean="0"/>
              <a:t>01 липня 2025р</a:t>
            </a:r>
            <a:r>
              <a:rPr lang="uk-UA" b="1" dirty="0"/>
              <a:t>.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347864" y="1844824"/>
            <a:ext cx="5575530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b="1" dirty="0" smtClean="0"/>
              <a:t>крок 4. </a:t>
            </a:r>
            <a:r>
              <a:rPr lang="ru-RU" dirty="0"/>
              <a:t>Реєстрація заяв на участь у співбесіді замість ЄВІ, фаховому іспиту, </a:t>
            </a:r>
            <a:r>
              <a:rPr lang="ru-RU" dirty="0" err="1" smtClean="0"/>
              <a:t>фаховому</a:t>
            </a:r>
            <a:r>
              <a:rPr lang="ru-RU" dirty="0" smtClean="0"/>
              <a:t> </a:t>
            </a:r>
            <a:r>
              <a:rPr lang="ru-RU" dirty="0" err="1" smtClean="0"/>
              <a:t>заліку</a:t>
            </a:r>
            <a:r>
              <a:rPr lang="ru-RU" dirty="0" smtClean="0"/>
              <a:t>, </a:t>
            </a:r>
            <a:r>
              <a:rPr lang="ru-RU" dirty="0" err="1" smtClean="0"/>
              <a:t>фаховому</a:t>
            </a:r>
            <a:r>
              <a:rPr lang="ru-RU" dirty="0" smtClean="0"/>
              <a:t> </a:t>
            </a:r>
            <a:r>
              <a:rPr lang="ru-RU" dirty="0"/>
              <a:t>іспиті замість </a:t>
            </a:r>
            <a:r>
              <a:rPr lang="ru-RU" dirty="0" smtClean="0"/>
              <a:t>ЄФВВ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915817" y="2856633"/>
            <a:ext cx="5944168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uk-UA" b="1" dirty="0"/>
              <a:t>з </a:t>
            </a:r>
            <a:r>
              <a:rPr lang="uk-UA" b="1" dirty="0" smtClean="0"/>
              <a:t>01 липня – до </a:t>
            </a:r>
            <a:r>
              <a:rPr lang="ru-RU" dirty="0" smtClean="0"/>
              <a:t>18:00 </a:t>
            </a:r>
            <a:r>
              <a:rPr lang="ru-RU" dirty="0"/>
              <a:t>дня, що передує останньому дню завершення відповідних вступних </a:t>
            </a:r>
            <a:r>
              <a:rPr lang="ru-RU" dirty="0" smtClean="0"/>
              <a:t>випробувань</a:t>
            </a:r>
            <a:r>
              <a:rPr lang="uk-UA" b="1" dirty="0" smtClean="0"/>
              <a:t>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779912" y="3645024"/>
            <a:ext cx="5173435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b="1" dirty="0" smtClean="0"/>
              <a:t>крок 5. </a:t>
            </a:r>
            <a:r>
              <a:rPr lang="ru-RU" b="1" dirty="0"/>
              <a:t>Ф</a:t>
            </a:r>
            <a:r>
              <a:rPr lang="ru-RU" b="1" dirty="0" smtClean="0"/>
              <a:t>ахові </a:t>
            </a:r>
            <a:r>
              <a:rPr lang="ru-RU" b="1" dirty="0"/>
              <a:t>випробування</a:t>
            </a:r>
            <a:r>
              <a:rPr lang="ru-RU" dirty="0"/>
              <a:t>, </a:t>
            </a:r>
            <a:r>
              <a:rPr lang="ru-RU" dirty="0" smtClean="0"/>
              <a:t>+</a:t>
            </a:r>
          </a:p>
          <a:p>
            <a:r>
              <a:rPr lang="uk-UA" i="1" u="sng" dirty="0"/>
              <a:t>д</a:t>
            </a:r>
            <a:r>
              <a:rPr lang="uk-UA" i="1" u="sng" dirty="0" smtClean="0"/>
              <a:t>ля пільговиків- </a:t>
            </a:r>
            <a:r>
              <a:rPr lang="ru-RU" i="1" u="sng" dirty="0" smtClean="0"/>
              <a:t>проведення співбесіди замість ЄВІ, фахові </a:t>
            </a:r>
            <a:r>
              <a:rPr lang="ru-RU" i="1" u="sng" dirty="0"/>
              <a:t>іспити замість ЄФВВ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298630" y="4603194"/>
            <a:ext cx="3605333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uk-UA" b="1" dirty="0"/>
              <a:t>з </a:t>
            </a:r>
            <a:r>
              <a:rPr lang="uk-UA" b="1" dirty="0" smtClean="0"/>
              <a:t>28 липня по 07 серпня 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270" y="5030279"/>
            <a:ext cx="6730124" cy="1863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трелка вправо 1"/>
          <p:cNvSpPr/>
          <p:nvPr/>
        </p:nvSpPr>
        <p:spPr>
          <a:xfrm>
            <a:off x="4410463" y="5962057"/>
            <a:ext cx="864096" cy="27525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155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8823101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5155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60648"/>
            <a:ext cx="86764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– для </a:t>
            </a:r>
            <a:r>
              <a:rPr lang="ru-RU" sz="1600" b="1" dirty="0" err="1"/>
              <a:t>вступу</a:t>
            </a:r>
            <a:r>
              <a:rPr lang="ru-RU" sz="1600" b="1" dirty="0"/>
              <a:t> на </a:t>
            </a:r>
            <a:r>
              <a:rPr lang="ru-RU" sz="1600" b="1" dirty="0" err="1"/>
              <a:t>спеціальності</a:t>
            </a:r>
            <a:r>
              <a:rPr lang="ru-RU" sz="1600" b="1" dirty="0"/>
              <a:t> </a:t>
            </a:r>
            <a:r>
              <a:rPr lang="ru-RU" sz="1600" b="1" dirty="0" err="1"/>
              <a:t>галузей</a:t>
            </a:r>
            <a:r>
              <a:rPr lang="ru-RU" sz="1600" b="1" dirty="0"/>
              <a:t> </a:t>
            </a:r>
            <a:r>
              <a:rPr lang="ru-RU" sz="1600" b="1" dirty="0" err="1"/>
              <a:t>знань</a:t>
            </a:r>
            <a:r>
              <a:rPr lang="ru-RU" sz="1600" b="1" dirty="0"/>
              <a:t> </a:t>
            </a:r>
            <a:r>
              <a:rPr lang="en-US" sz="1600" b="1" dirty="0"/>
              <a:t>A «</a:t>
            </a:r>
            <a:r>
              <a:rPr lang="ru-RU" sz="1600" b="1" dirty="0" err="1"/>
              <a:t>Освіта</a:t>
            </a:r>
            <a:r>
              <a:rPr lang="ru-RU" sz="1600" b="1" dirty="0"/>
              <a:t>» та </a:t>
            </a:r>
            <a:r>
              <a:rPr lang="en-US" sz="1600" b="1" dirty="0"/>
              <a:t>B «</a:t>
            </a:r>
            <a:r>
              <a:rPr lang="ru-RU" sz="1600" b="1" dirty="0"/>
              <a:t>Культура, </a:t>
            </a:r>
            <a:r>
              <a:rPr lang="ru-RU" sz="1600" b="1" dirty="0" err="1"/>
              <a:t>мистецтво</a:t>
            </a:r>
            <a:r>
              <a:rPr lang="ru-RU" sz="1600" b="1" dirty="0"/>
              <a:t> та </a:t>
            </a:r>
            <a:r>
              <a:rPr lang="ru-RU" sz="1600" b="1" dirty="0" err="1"/>
              <a:t>гуманітарні</a:t>
            </a:r>
            <a:r>
              <a:rPr lang="ru-RU" sz="1600" b="1" dirty="0"/>
              <a:t> науки» (</a:t>
            </a:r>
            <a:r>
              <a:rPr lang="ru-RU" sz="1600" b="1" dirty="0" err="1"/>
              <a:t>крім</a:t>
            </a:r>
            <a:r>
              <a:rPr lang="ru-RU" sz="1600" b="1" dirty="0"/>
              <a:t> </a:t>
            </a:r>
            <a:r>
              <a:rPr lang="ru-RU" sz="1600" b="1" dirty="0" err="1"/>
              <a:t>спеціальностей</a:t>
            </a:r>
            <a:r>
              <a:rPr lang="ru-RU" sz="1600" b="1" dirty="0"/>
              <a:t>, </a:t>
            </a:r>
            <a:r>
              <a:rPr lang="ru-RU" sz="1600" b="1" dirty="0" err="1"/>
              <a:t>визначених</a:t>
            </a:r>
            <a:r>
              <a:rPr lang="ru-RU" sz="1600" b="1" dirty="0"/>
              <a:t> у </a:t>
            </a:r>
            <a:r>
              <a:rPr lang="ru-RU" sz="1600" b="1" dirty="0" err="1"/>
              <a:t>додатку</a:t>
            </a:r>
            <a:r>
              <a:rPr lang="ru-RU" sz="1600" b="1" dirty="0"/>
              <a:t> 1 до Порядку </a:t>
            </a:r>
            <a:r>
              <a:rPr lang="ru-RU" sz="1600" b="1" dirty="0" err="1"/>
              <a:t>прийому</a:t>
            </a:r>
            <a:r>
              <a:rPr lang="ru-RU" sz="1600" b="1" dirty="0"/>
              <a:t>), </a:t>
            </a:r>
            <a:r>
              <a:rPr lang="en-US" sz="1600" b="1" dirty="0"/>
              <a:t>C «</a:t>
            </a:r>
            <a:r>
              <a:rPr lang="ru-RU" sz="1600" b="1" dirty="0" err="1"/>
              <a:t>Соціальні</a:t>
            </a:r>
            <a:r>
              <a:rPr lang="ru-RU" sz="1600" b="1" dirty="0"/>
              <a:t> науки, </a:t>
            </a:r>
            <a:r>
              <a:rPr lang="ru-RU" sz="1600" b="1" dirty="0" err="1"/>
              <a:t>журналістика</a:t>
            </a:r>
            <a:r>
              <a:rPr lang="ru-RU" sz="1600" b="1" dirty="0"/>
              <a:t>, </a:t>
            </a:r>
            <a:r>
              <a:rPr lang="ru-RU" sz="1600" b="1" dirty="0" err="1"/>
              <a:t>інформація</a:t>
            </a:r>
            <a:r>
              <a:rPr lang="ru-RU" sz="1600" b="1" dirty="0"/>
              <a:t> та </a:t>
            </a:r>
            <a:r>
              <a:rPr lang="ru-RU" sz="1600" b="1" dirty="0" err="1"/>
              <a:t>міжнародні</a:t>
            </a:r>
            <a:r>
              <a:rPr lang="ru-RU" sz="1600" b="1" dirty="0"/>
              <a:t> </a:t>
            </a:r>
            <a:r>
              <a:rPr lang="ru-RU" sz="1600" b="1" dirty="0" err="1"/>
              <a:t>відносини</a:t>
            </a:r>
            <a:r>
              <a:rPr lang="ru-RU" sz="1600" b="1" dirty="0"/>
              <a:t>», </a:t>
            </a:r>
            <a:r>
              <a:rPr lang="en-US" sz="1600" b="1" dirty="0"/>
              <a:t>D «</a:t>
            </a:r>
            <a:r>
              <a:rPr lang="ru-RU" sz="1600" b="1" dirty="0" err="1"/>
              <a:t>Бізнес</a:t>
            </a:r>
            <a:r>
              <a:rPr lang="ru-RU" sz="1600" b="1" dirty="0"/>
              <a:t>, </a:t>
            </a:r>
            <a:r>
              <a:rPr lang="ru-RU" sz="1600" b="1" dirty="0" err="1"/>
              <a:t>адміністрування</a:t>
            </a:r>
            <a:r>
              <a:rPr lang="ru-RU" sz="1600" b="1" dirty="0"/>
              <a:t> та право», </a:t>
            </a:r>
            <a:r>
              <a:rPr lang="en-US" sz="1600" b="1" dirty="0"/>
              <a:t>F «</a:t>
            </a:r>
            <a:r>
              <a:rPr lang="ru-RU" sz="1600" b="1" dirty="0" err="1"/>
              <a:t>Інформаційні</a:t>
            </a:r>
            <a:r>
              <a:rPr lang="ru-RU" sz="1600" b="1" dirty="0"/>
              <a:t> </a:t>
            </a:r>
            <a:r>
              <a:rPr lang="ru-RU" sz="1600" b="1" dirty="0" err="1"/>
              <a:t>технології</a:t>
            </a:r>
            <a:r>
              <a:rPr lang="ru-RU" sz="1600" b="1" dirty="0"/>
              <a:t>» і на </a:t>
            </a:r>
            <a:r>
              <a:rPr lang="ru-RU" sz="1600" b="1" dirty="0" err="1"/>
              <a:t>спеціальності</a:t>
            </a:r>
            <a:r>
              <a:rPr lang="ru-RU" sz="1600" b="1" dirty="0"/>
              <a:t> </a:t>
            </a:r>
            <a:r>
              <a:rPr lang="en-US" sz="1600" b="1" dirty="0"/>
              <a:t>I9 «</a:t>
            </a:r>
            <a:r>
              <a:rPr lang="ru-RU" sz="1600" b="1" dirty="0" err="1"/>
              <a:t>Громадське</a:t>
            </a:r>
            <a:r>
              <a:rPr lang="ru-RU" sz="1600" b="1" dirty="0"/>
              <a:t> </a:t>
            </a:r>
            <a:r>
              <a:rPr lang="ru-RU" sz="1600" b="1" dirty="0" err="1"/>
              <a:t>здоров’я</a:t>
            </a:r>
            <a:r>
              <a:rPr lang="ru-RU" sz="1600" b="1" dirty="0"/>
              <a:t>», </a:t>
            </a:r>
            <a:r>
              <a:rPr lang="en-US" sz="1600" b="1" dirty="0"/>
              <a:t>I10 «</a:t>
            </a:r>
            <a:r>
              <a:rPr lang="ru-RU" sz="1600" b="1" dirty="0" err="1"/>
              <a:t>Соціальна</a:t>
            </a:r>
            <a:r>
              <a:rPr lang="ru-RU" sz="1600" b="1" dirty="0"/>
              <a:t> робота та </a:t>
            </a:r>
            <a:r>
              <a:rPr lang="ru-RU" sz="1600" b="1" dirty="0" err="1"/>
              <a:t>консультування</a:t>
            </a:r>
            <a:r>
              <a:rPr lang="ru-RU" sz="1600" b="1" dirty="0"/>
              <a:t>», </a:t>
            </a:r>
            <a:r>
              <a:rPr lang="en-US" sz="1600" b="1" dirty="0"/>
              <a:t>I11 «</a:t>
            </a:r>
            <a:r>
              <a:rPr lang="ru-RU" sz="1600" b="1" dirty="0" err="1"/>
              <a:t>Дитячі</a:t>
            </a:r>
            <a:r>
              <a:rPr lang="ru-RU" sz="1600" b="1" dirty="0"/>
              <a:t> та </a:t>
            </a:r>
            <a:r>
              <a:rPr lang="ru-RU" sz="1600" b="1" dirty="0" err="1"/>
              <a:t>молодіжні</a:t>
            </a:r>
            <a:r>
              <a:rPr lang="ru-RU" sz="1600" b="1" dirty="0"/>
              <a:t> </a:t>
            </a:r>
            <a:r>
              <a:rPr lang="ru-RU" sz="1600" b="1" dirty="0" err="1"/>
              <a:t>служби</a:t>
            </a:r>
            <a:r>
              <a:rPr lang="ru-RU" sz="1600" b="1" dirty="0"/>
              <a:t>», </a:t>
            </a:r>
            <a:r>
              <a:rPr lang="en-US" sz="1600" b="1" dirty="0"/>
              <a:t>J2 «</a:t>
            </a:r>
            <a:r>
              <a:rPr lang="ru-RU" sz="1600" b="1" dirty="0" err="1"/>
              <a:t>Готельно-ресторанна</a:t>
            </a:r>
            <a:r>
              <a:rPr lang="ru-RU" sz="1600" b="1" dirty="0"/>
              <a:t> справа та </a:t>
            </a:r>
            <a:r>
              <a:rPr lang="ru-RU" sz="1600" b="1" dirty="0" err="1"/>
              <a:t>кейтеринг</a:t>
            </a:r>
            <a:r>
              <a:rPr lang="ru-RU" sz="1600" b="1" dirty="0"/>
              <a:t>», </a:t>
            </a:r>
            <a:r>
              <a:rPr lang="en-US" sz="1600" b="1" dirty="0"/>
              <a:t>J3 «</a:t>
            </a:r>
            <a:r>
              <a:rPr lang="ru-RU" sz="1600" b="1" dirty="0"/>
              <a:t>Туризм та </a:t>
            </a:r>
            <a:r>
              <a:rPr lang="ru-RU" sz="1600" b="1" dirty="0" err="1"/>
              <a:t>рекреація</a:t>
            </a:r>
            <a:r>
              <a:rPr lang="ru-RU" sz="1600" b="1" dirty="0"/>
              <a:t>»:</a:t>
            </a:r>
            <a:endParaRPr lang="ru-RU" sz="1600" dirty="0"/>
          </a:p>
          <a:p>
            <a:r>
              <a:rPr lang="ru-RU" sz="1600" b="1" u="sng" dirty="0"/>
              <a:t>ЄВІ 2023, </a:t>
            </a:r>
            <a:r>
              <a:rPr lang="ru-RU" sz="1600" b="1" u="sng" dirty="0" err="1"/>
              <a:t>або</a:t>
            </a:r>
            <a:r>
              <a:rPr lang="ru-RU" sz="1600" b="1" u="sng" dirty="0"/>
              <a:t> 2024, </a:t>
            </a:r>
            <a:r>
              <a:rPr lang="ru-RU" sz="1600" b="1" u="sng" dirty="0" err="1"/>
              <a:t>або</a:t>
            </a:r>
            <a:r>
              <a:rPr lang="ru-RU" sz="1600" b="1" u="sng" dirty="0"/>
              <a:t> 2025 </a:t>
            </a:r>
            <a:r>
              <a:rPr lang="ru-RU" sz="1600" b="1" u="sng" dirty="0" err="1"/>
              <a:t>років</a:t>
            </a:r>
            <a:r>
              <a:rPr lang="ru-RU" sz="1600" dirty="0"/>
              <a:t> і </a:t>
            </a:r>
            <a:r>
              <a:rPr lang="ru-RU" sz="1600" dirty="0" err="1"/>
              <a:t>єдиного</a:t>
            </a:r>
            <a:r>
              <a:rPr lang="ru-RU" sz="1600" dirty="0"/>
              <a:t> державного </a:t>
            </a:r>
            <a:r>
              <a:rPr lang="ru-RU" sz="1600" dirty="0" err="1"/>
              <a:t>кваліфікаційного</a:t>
            </a:r>
            <a:r>
              <a:rPr lang="ru-RU" sz="1600" dirty="0"/>
              <a:t> </a:t>
            </a:r>
            <a:r>
              <a:rPr lang="ru-RU" sz="1600" dirty="0" err="1"/>
              <a:t>іспиту</a:t>
            </a:r>
            <a:r>
              <a:rPr lang="ru-RU" sz="1600" dirty="0"/>
              <a:t> (ЄДКІ) </a:t>
            </a:r>
            <a:r>
              <a:rPr lang="ru-RU" sz="1600" dirty="0" err="1"/>
              <a:t>зі</a:t>
            </a:r>
            <a:r>
              <a:rPr lang="ru-RU" sz="1600" dirty="0"/>
              <a:t> </a:t>
            </a:r>
            <a:r>
              <a:rPr lang="ru-RU" sz="1600" dirty="0" err="1"/>
              <a:t>спеціальності</a:t>
            </a:r>
            <a:r>
              <a:rPr lang="ru-RU" sz="1600" dirty="0"/>
              <a:t> 125 «</a:t>
            </a:r>
            <a:r>
              <a:rPr lang="ru-RU" sz="1600" dirty="0" err="1"/>
              <a:t>Кібербезпека</a:t>
            </a:r>
            <a:r>
              <a:rPr lang="ru-RU" sz="1600" dirty="0"/>
              <a:t> та </a:t>
            </a:r>
            <a:r>
              <a:rPr lang="ru-RU" sz="1600" dirty="0" err="1"/>
              <a:t>захист</a:t>
            </a:r>
            <a:r>
              <a:rPr lang="ru-RU" sz="1600" dirty="0"/>
              <a:t> </a:t>
            </a:r>
            <a:r>
              <a:rPr lang="ru-RU" sz="1600" dirty="0" err="1"/>
              <a:t>інформації</a:t>
            </a:r>
            <a:r>
              <a:rPr lang="ru-RU" sz="1600" dirty="0"/>
              <a:t>» 2024 </a:t>
            </a:r>
            <a:r>
              <a:rPr lang="ru-RU" sz="1600" dirty="0" err="1"/>
              <a:t>або</a:t>
            </a:r>
            <a:r>
              <a:rPr lang="ru-RU" sz="1600" dirty="0"/>
              <a:t> 2025 року (</a:t>
            </a:r>
            <a:r>
              <a:rPr lang="ru-RU" sz="1600" dirty="0" err="1"/>
              <a:t>тільки</a:t>
            </a:r>
            <a:r>
              <a:rPr lang="ru-RU" sz="1600" dirty="0"/>
              <a:t> для </a:t>
            </a:r>
            <a:r>
              <a:rPr lang="ru-RU" sz="1600" dirty="0" err="1"/>
              <a:t>вступників</a:t>
            </a:r>
            <a:r>
              <a:rPr lang="ru-RU" sz="1600" dirty="0"/>
              <a:t> на </a:t>
            </a:r>
            <a:r>
              <a:rPr lang="ru-RU" sz="1600" dirty="0" err="1"/>
              <a:t>спеціальність</a:t>
            </a:r>
            <a:r>
              <a:rPr lang="ru-RU" sz="1600" dirty="0"/>
              <a:t> </a:t>
            </a:r>
            <a:r>
              <a:rPr lang="en-US" sz="1600" dirty="0"/>
              <a:t>F5 «</a:t>
            </a:r>
            <a:r>
              <a:rPr lang="ru-RU" sz="1600" dirty="0" err="1"/>
              <a:t>Кібербезпека</a:t>
            </a:r>
            <a:r>
              <a:rPr lang="ru-RU" sz="1600" dirty="0"/>
              <a:t> та </a:t>
            </a:r>
            <a:r>
              <a:rPr lang="ru-RU" sz="1600" dirty="0" err="1"/>
              <a:t>захист</a:t>
            </a:r>
            <a:r>
              <a:rPr lang="ru-RU" sz="1600" dirty="0"/>
              <a:t> </a:t>
            </a:r>
            <a:r>
              <a:rPr lang="ru-RU" sz="1600" dirty="0" err="1"/>
              <a:t>інформації</a:t>
            </a:r>
            <a:r>
              <a:rPr lang="ru-RU" sz="1600" dirty="0"/>
              <a:t>», </a:t>
            </a:r>
            <a:r>
              <a:rPr lang="ru-RU" sz="1600" dirty="0" err="1"/>
              <a:t>які</a:t>
            </a:r>
            <a:r>
              <a:rPr lang="ru-RU" sz="1600" dirty="0"/>
              <a:t> </a:t>
            </a:r>
            <a:r>
              <a:rPr lang="ru-RU" sz="1600" dirty="0" err="1"/>
              <a:t>складали</a:t>
            </a:r>
            <a:r>
              <a:rPr lang="ru-RU" sz="1600" dirty="0"/>
              <a:t> </a:t>
            </a:r>
            <a:r>
              <a:rPr lang="ru-RU" sz="1600" dirty="0" err="1"/>
              <a:t>відповідний</a:t>
            </a:r>
            <a:r>
              <a:rPr lang="ru-RU" sz="1600" dirty="0"/>
              <a:t> ЄДКІ 2024 </a:t>
            </a:r>
            <a:r>
              <a:rPr lang="ru-RU" sz="1600" dirty="0" err="1"/>
              <a:t>або</a:t>
            </a:r>
            <a:r>
              <a:rPr lang="ru-RU" sz="1600" dirty="0"/>
              <a:t> 2025 року</a:t>
            </a:r>
            <a:r>
              <a:rPr lang="ru-RU" sz="1600" dirty="0" smtClean="0"/>
              <a:t>);</a:t>
            </a:r>
          </a:p>
          <a:p>
            <a:endParaRPr lang="ru-RU" sz="1600" dirty="0"/>
          </a:p>
          <a:p>
            <a:r>
              <a:rPr lang="ru-RU" sz="1600" b="1" i="1" u="sng" dirty="0"/>
              <a:t>ЄВІ 2023, </a:t>
            </a:r>
            <a:r>
              <a:rPr lang="ru-RU" sz="1600" b="1" i="1" u="sng" dirty="0" err="1"/>
              <a:t>або</a:t>
            </a:r>
            <a:r>
              <a:rPr lang="ru-RU" sz="1600" b="1" i="1" u="sng" dirty="0"/>
              <a:t> 2024, </a:t>
            </a:r>
            <a:r>
              <a:rPr lang="ru-RU" sz="1600" b="1" i="1" u="sng" dirty="0" err="1"/>
              <a:t>або</a:t>
            </a:r>
            <a:r>
              <a:rPr lang="ru-RU" sz="1600" b="1" i="1" u="sng" dirty="0"/>
              <a:t> 2025 </a:t>
            </a:r>
            <a:r>
              <a:rPr lang="ru-RU" sz="1600" b="1" i="1" u="sng" dirty="0" err="1"/>
              <a:t>років</a:t>
            </a:r>
            <a:r>
              <a:rPr lang="ru-RU" sz="1600" b="1" i="1" u="sng" dirty="0"/>
              <a:t> та ЄФВВ 2025 року </a:t>
            </a:r>
            <a:r>
              <a:rPr lang="ru-RU" sz="1600" dirty="0"/>
              <a:t>(</a:t>
            </a:r>
            <a:r>
              <a:rPr lang="ru-RU" sz="1600" dirty="0" err="1"/>
              <a:t>крім</a:t>
            </a:r>
            <a:r>
              <a:rPr lang="ru-RU" sz="1600" dirty="0"/>
              <a:t> </a:t>
            </a:r>
            <a:r>
              <a:rPr lang="ru-RU" sz="1600" dirty="0" err="1"/>
              <a:t>вступників</a:t>
            </a:r>
            <a:r>
              <a:rPr lang="ru-RU" sz="1600" dirty="0"/>
              <a:t> на </a:t>
            </a:r>
            <a:r>
              <a:rPr lang="ru-RU" sz="1600" dirty="0" err="1"/>
              <a:t>спеціальність</a:t>
            </a:r>
            <a:r>
              <a:rPr lang="ru-RU" sz="1600" dirty="0"/>
              <a:t> </a:t>
            </a:r>
            <a:r>
              <a:rPr lang="en-US" sz="1600" dirty="0"/>
              <a:t>F5 «</a:t>
            </a:r>
            <a:r>
              <a:rPr lang="ru-RU" sz="1600" dirty="0" err="1"/>
              <a:t>Кібербезпека</a:t>
            </a:r>
            <a:r>
              <a:rPr lang="ru-RU" sz="1600" dirty="0"/>
              <a:t> та </a:t>
            </a:r>
            <a:r>
              <a:rPr lang="ru-RU" sz="1600" dirty="0" err="1"/>
              <a:t>захист</a:t>
            </a:r>
            <a:r>
              <a:rPr lang="ru-RU" sz="1600" dirty="0"/>
              <a:t> </a:t>
            </a:r>
            <a:r>
              <a:rPr lang="ru-RU" sz="1600" dirty="0" err="1"/>
              <a:t>інформації</a:t>
            </a:r>
            <a:r>
              <a:rPr lang="ru-RU" sz="1600" dirty="0"/>
              <a:t>», </a:t>
            </a:r>
            <a:r>
              <a:rPr lang="ru-RU" sz="1600" dirty="0" err="1"/>
              <a:t>які</a:t>
            </a:r>
            <a:r>
              <a:rPr lang="ru-RU" sz="1600" dirty="0"/>
              <a:t> </a:t>
            </a:r>
            <a:r>
              <a:rPr lang="ru-RU" sz="1600" dirty="0" err="1"/>
              <a:t>складали</a:t>
            </a:r>
            <a:r>
              <a:rPr lang="ru-RU" sz="1600" dirty="0"/>
              <a:t> </a:t>
            </a:r>
            <a:r>
              <a:rPr lang="ru-RU" sz="1600" dirty="0" err="1"/>
              <a:t>відповідний</a:t>
            </a:r>
            <a:r>
              <a:rPr lang="ru-RU" sz="1600" dirty="0"/>
              <a:t> ЄДКІ 2024 </a:t>
            </a:r>
            <a:r>
              <a:rPr lang="ru-RU" sz="1600" dirty="0" err="1"/>
              <a:t>або</a:t>
            </a:r>
            <a:r>
              <a:rPr lang="ru-RU" sz="1600" dirty="0"/>
              <a:t> 2025 року</a:t>
            </a:r>
            <a:r>
              <a:rPr lang="ru-RU" sz="1600" dirty="0" smtClean="0"/>
              <a:t>);</a:t>
            </a:r>
          </a:p>
          <a:p>
            <a:endParaRPr lang="ru-RU" sz="1600" dirty="0"/>
          </a:p>
          <a:p>
            <a:r>
              <a:rPr lang="ru-RU" sz="1600" b="1" dirty="0" smtClean="0"/>
              <a:t>– </a:t>
            </a:r>
            <a:r>
              <a:rPr lang="ru-RU" sz="1600" b="1" dirty="0"/>
              <a:t>для </a:t>
            </a:r>
            <a:r>
              <a:rPr lang="ru-RU" sz="1600" b="1" dirty="0" err="1"/>
              <a:t>вступу</a:t>
            </a:r>
            <a:r>
              <a:rPr lang="ru-RU" sz="1600" b="1" dirty="0"/>
              <a:t> на </a:t>
            </a:r>
            <a:r>
              <a:rPr lang="ru-RU" sz="1600" b="1" dirty="0" err="1"/>
              <a:t>спеціальності</a:t>
            </a:r>
            <a:r>
              <a:rPr lang="ru-RU" sz="1600" b="1" dirty="0"/>
              <a:t>, </a:t>
            </a:r>
            <a:r>
              <a:rPr lang="ru-RU" sz="1600" b="1" dirty="0" err="1"/>
              <a:t>визначені</a:t>
            </a:r>
            <a:r>
              <a:rPr lang="ru-RU" sz="1600" b="1" dirty="0"/>
              <a:t> в </a:t>
            </a:r>
            <a:r>
              <a:rPr lang="ru-RU" sz="1600" b="1" dirty="0" err="1">
                <a:hlinkClick r:id="rId2"/>
              </a:rPr>
              <a:t>додатку</a:t>
            </a:r>
            <a:r>
              <a:rPr lang="ru-RU" sz="1600" b="1" dirty="0">
                <a:hlinkClick r:id="rId2"/>
              </a:rPr>
              <a:t> 1 до Порядку</a:t>
            </a:r>
            <a:r>
              <a:rPr lang="ru-RU" sz="1600" b="1" dirty="0"/>
              <a:t> </a:t>
            </a:r>
            <a:r>
              <a:rPr lang="ru-RU" sz="1600" b="1" dirty="0" err="1"/>
              <a:t>прийому</a:t>
            </a:r>
            <a:r>
              <a:rPr lang="ru-RU" sz="1600" b="1" dirty="0"/>
              <a:t>:</a:t>
            </a:r>
            <a:endParaRPr lang="ru-RU" sz="1600" dirty="0"/>
          </a:p>
          <a:p>
            <a:r>
              <a:rPr lang="ru-RU" sz="1600" b="1" u="sng" dirty="0"/>
              <a:t>ЄВІ 2023, </a:t>
            </a:r>
            <a:r>
              <a:rPr lang="ru-RU" sz="1600" b="1" u="sng" dirty="0" err="1"/>
              <a:t>або</a:t>
            </a:r>
            <a:r>
              <a:rPr lang="ru-RU" sz="1600" b="1" u="sng" dirty="0"/>
              <a:t> 2024, </a:t>
            </a:r>
            <a:r>
              <a:rPr lang="ru-RU" sz="1600" b="1" u="sng" dirty="0" err="1"/>
              <a:t>або</a:t>
            </a:r>
            <a:r>
              <a:rPr lang="ru-RU" sz="1600" b="1" u="sng" dirty="0"/>
              <a:t> 2025 </a:t>
            </a:r>
            <a:r>
              <a:rPr lang="ru-RU" sz="1600" b="1" u="sng" dirty="0" err="1"/>
              <a:t>років</a:t>
            </a:r>
            <a:r>
              <a:rPr lang="ru-RU" sz="1600" b="1" u="sng" dirty="0"/>
              <a:t> і ЄФВВ 2025 року та </a:t>
            </a:r>
            <a:r>
              <a:rPr lang="ru-RU" sz="1600" b="1" u="sng" dirty="0" err="1"/>
              <a:t>фахового</a:t>
            </a:r>
            <a:r>
              <a:rPr lang="ru-RU" sz="1600" b="1" u="sng" dirty="0"/>
              <a:t> </a:t>
            </a:r>
            <a:r>
              <a:rPr lang="ru-RU" sz="1600" b="1" u="sng" dirty="0" err="1"/>
              <a:t>іспиту</a:t>
            </a:r>
            <a:r>
              <a:rPr lang="ru-RU" sz="1600" dirty="0" smtClean="0"/>
              <a:t>;</a:t>
            </a:r>
          </a:p>
          <a:p>
            <a:endParaRPr lang="ru-RU" sz="1600" dirty="0"/>
          </a:p>
          <a:p>
            <a:r>
              <a:rPr lang="ru-RU" sz="1600" b="1" dirty="0"/>
              <a:t>– для </a:t>
            </a:r>
            <a:r>
              <a:rPr lang="ru-RU" sz="1600" b="1" dirty="0" err="1"/>
              <a:t>вступу</a:t>
            </a:r>
            <a:r>
              <a:rPr lang="ru-RU" sz="1600" b="1" dirty="0"/>
              <a:t> на </a:t>
            </a:r>
            <a:r>
              <a:rPr lang="ru-RU" sz="1600" b="1" dirty="0" err="1"/>
              <a:t>інші</a:t>
            </a:r>
            <a:r>
              <a:rPr lang="ru-RU" sz="1600" b="1" dirty="0"/>
              <a:t> </a:t>
            </a:r>
            <a:r>
              <a:rPr lang="ru-RU" sz="1600" b="1" dirty="0" err="1"/>
              <a:t>спеціальності</a:t>
            </a:r>
            <a:r>
              <a:rPr lang="ru-RU" sz="1600" b="1" dirty="0"/>
              <a:t>:</a:t>
            </a:r>
            <a:endParaRPr lang="ru-RU" sz="1600" dirty="0"/>
          </a:p>
          <a:p>
            <a:r>
              <a:rPr lang="ru-RU" sz="1600" b="1" u="sng" dirty="0"/>
              <a:t>ЄВІ 2023, </a:t>
            </a:r>
            <a:r>
              <a:rPr lang="ru-RU" sz="1600" b="1" u="sng" dirty="0" err="1"/>
              <a:t>або</a:t>
            </a:r>
            <a:r>
              <a:rPr lang="ru-RU" sz="1600" b="1" u="sng" dirty="0"/>
              <a:t> 2024, </a:t>
            </a:r>
            <a:r>
              <a:rPr lang="ru-RU" sz="1600" b="1" u="sng" dirty="0" err="1"/>
              <a:t>або</a:t>
            </a:r>
            <a:r>
              <a:rPr lang="ru-RU" sz="1600" b="1" u="sng" dirty="0"/>
              <a:t> 2025 </a:t>
            </a:r>
            <a:r>
              <a:rPr lang="ru-RU" sz="1600" b="1" u="sng" dirty="0" err="1"/>
              <a:t>років</a:t>
            </a:r>
            <a:r>
              <a:rPr lang="ru-RU" sz="1600" b="1" u="sng" dirty="0"/>
              <a:t> та </a:t>
            </a:r>
            <a:r>
              <a:rPr lang="ru-RU" sz="1600" b="1" u="sng" dirty="0" err="1"/>
              <a:t>фахового</a:t>
            </a:r>
            <a:r>
              <a:rPr lang="ru-RU" sz="1600" b="1" u="sng" dirty="0"/>
              <a:t> </a:t>
            </a:r>
            <a:r>
              <a:rPr lang="ru-RU" sz="1600" b="1" u="sng" dirty="0" err="1"/>
              <a:t>іспиту</a:t>
            </a:r>
            <a:r>
              <a:rPr lang="ru-RU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45492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16632"/>
            <a:ext cx="885698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/>
              <a:t>Правом </a:t>
            </a:r>
            <a:r>
              <a:rPr lang="ru-RU" sz="1200" dirty="0" err="1"/>
              <a:t>вибрати</a:t>
            </a:r>
            <a:r>
              <a:rPr lang="ru-RU" sz="1200" dirty="0"/>
              <a:t> </a:t>
            </a:r>
            <a:r>
              <a:rPr lang="ru-RU" sz="1200" b="1" dirty="0" smtClean="0">
                <a:solidFill>
                  <a:srgbClr val="FF0000"/>
                </a:solidFill>
              </a:rPr>
              <a:t>ОДИН ІЗ ПРЕДМЕТНИХ ТЕСТІВ</a:t>
            </a:r>
            <a:r>
              <a:rPr lang="ru-RU" sz="1200" b="1" dirty="0"/>
              <a:t> </a:t>
            </a:r>
            <a:r>
              <a:rPr lang="ru-RU" sz="1200" dirty="0" err="1"/>
              <a:t>можуть</a:t>
            </a:r>
            <a:r>
              <a:rPr lang="ru-RU" sz="1200" dirty="0"/>
              <a:t> </a:t>
            </a:r>
            <a:r>
              <a:rPr lang="ru-RU" sz="1200" dirty="0" err="1"/>
              <a:t>скористатися</a:t>
            </a:r>
            <a:r>
              <a:rPr lang="ru-RU" sz="1200" dirty="0"/>
              <a:t> особи, </a:t>
            </a:r>
            <a:r>
              <a:rPr lang="ru-RU" sz="1200" dirty="0" err="1"/>
              <a:t>які</a:t>
            </a:r>
            <a:r>
              <a:rPr lang="ru-RU" sz="1200" dirty="0"/>
              <a:t> </a:t>
            </a:r>
            <a:r>
              <a:rPr lang="ru-RU" sz="1200" dirty="0" err="1"/>
              <a:t>вибрали</a:t>
            </a:r>
            <a:r>
              <a:rPr lang="ru-RU" sz="1200" dirty="0"/>
              <a:t> для </a:t>
            </a:r>
            <a:r>
              <a:rPr lang="ru-RU" sz="1200" dirty="0" err="1"/>
              <a:t>вступу</a:t>
            </a:r>
            <a:r>
              <a:rPr lang="ru-RU" sz="1200" dirty="0"/>
              <a:t> </a:t>
            </a:r>
            <a:r>
              <a:rPr lang="ru-RU" sz="1200" dirty="0" err="1"/>
              <a:t>такі</a:t>
            </a:r>
            <a:r>
              <a:rPr lang="ru-RU" sz="1200" dirty="0"/>
              <a:t> </a:t>
            </a:r>
            <a:r>
              <a:rPr lang="ru-RU" sz="1200" dirty="0" err="1"/>
              <a:t>спеціальності</a:t>
            </a:r>
            <a:r>
              <a:rPr lang="ru-RU" sz="1200" dirty="0"/>
              <a:t>:</a:t>
            </a:r>
          </a:p>
          <a:p>
            <a:pPr algn="just"/>
            <a:r>
              <a:rPr lang="ru-RU" sz="1200" dirty="0" err="1"/>
              <a:t>усі</a:t>
            </a:r>
            <a:r>
              <a:rPr lang="ru-RU" sz="1200" dirty="0"/>
              <a:t> </a:t>
            </a:r>
            <a:r>
              <a:rPr lang="ru-RU" sz="1200" dirty="0" err="1"/>
              <a:t>спеціальності</a:t>
            </a:r>
            <a:r>
              <a:rPr lang="ru-RU" sz="1200" dirty="0"/>
              <a:t> </a:t>
            </a:r>
            <a:r>
              <a:rPr lang="ru-RU" sz="1200" dirty="0" err="1"/>
              <a:t>галузі</a:t>
            </a:r>
            <a:r>
              <a:rPr lang="ru-RU" sz="1200" dirty="0"/>
              <a:t> </a:t>
            </a:r>
            <a:r>
              <a:rPr lang="ru-RU" sz="1200" dirty="0" err="1"/>
              <a:t>знань</a:t>
            </a:r>
            <a:r>
              <a:rPr lang="ru-RU" sz="1200" dirty="0"/>
              <a:t> </a:t>
            </a:r>
            <a:r>
              <a:rPr lang="en-US" sz="1200" dirty="0"/>
              <a:t>A «</a:t>
            </a:r>
            <a:r>
              <a:rPr lang="ru-RU" sz="1200" dirty="0" err="1"/>
              <a:t>Освіта</a:t>
            </a:r>
            <a:r>
              <a:rPr lang="ru-RU" sz="1200" dirty="0" smtClean="0"/>
              <a:t>»; С6 </a:t>
            </a:r>
            <a:r>
              <a:rPr lang="ru-RU" sz="1200" dirty="0"/>
              <a:t>«</a:t>
            </a:r>
            <a:r>
              <a:rPr lang="ru-RU" sz="1200" dirty="0" err="1"/>
              <a:t>Географія</a:t>
            </a:r>
            <a:r>
              <a:rPr lang="ru-RU" sz="1200" dirty="0"/>
              <a:t> та </a:t>
            </a:r>
            <a:r>
              <a:rPr lang="ru-RU" sz="1200" dirty="0" err="1"/>
              <a:t>регіональні</a:t>
            </a:r>
            <a:r>
              <a:rPr lang="ru-RU" sz="1200" dirty="0"/>
              <a:t> </a:t>
            </a:r>
            <a:r>
              <a:rPr lang="ru-RU" sz="1200" dirty="0" err="1"/>
              <a:t>студії</a:t>
            </a:r>
            <a:r>
              <a:rPr lang="ru-RU" sz="1200" dirty="0"/>
              <a:t>», С 7 «</a:t>
            </a:r>
            <a:r>
              <a:rPr lang="ru-RU" sz="1200" dirty="0" err="1"/>
              <a:t>Журналістика</a:t>
            </a:r>
            <a:r>
              <a:rPr lang="ru-RU" sz="1200" dirty="0" smtClean="0"/>
              <a:t>»;</a:t>
            </a:r>
            <a:endParaRPr lang="ru-RU" sz="1200" dirty="0"/>
          </a:p>
          <a:p>
            <a:pPr algn="just"/>
            <a:r>
              <a:rPr lang="en-US" sz="1200" dirty="0"/>
              <a:t>D4 «</a:t>
            </a:r>
            <a:r>
              <a:rPr lang="ru-RU" sz="1200" dirty="0" err="1"/>
              <a:t>Публічне</a:t>
            </a:r>
            <a:r>
              <a:rPr lang="ru-RU" sz="1200" dirty="0"/>
              <a:t> </a:t>
            </a:r>
            <a:r>
              <a:rPr lang="ru-RU" sz="1200" dirty="0" err="1"/>
              <a:t>управління</a:t>
            </a:r>
            <a:r>
              <a:rPr lang="ru-RU" sz="1200" dirty="0"/>
              <a:t> та </a:t>
            </a:r>
            <a:r>
              <a:rPr lang="ru-RU" sz="1200" dirty="0" err="1"/>
              <a:t>адміністрування</a:t>
            </a:r>
            <a:r>
              <a:rPr lang="ru-RU" sz="1200" dirty="0" smtClean="0"/>
              <a:t>»; І9 </a:t>
            </a:r>
            <a:r>
              <a:rPr lang="ru-RU" sz="1200" dirty="0"/>
              <a:t>«</a:t>
            </a:r>
            <a:r>
              <a:rPr lang="ru-RU" sz="1200" dirty="0" err="1"/>
              <a:t>Громадське</a:t>
            </a:r>
            <a:r>
              <a:rPr lang="ru-RU" sz="1200" dirty="0"/>
              <a:t> </a:t>
            </a:r>
            <a:r>
              <a:rPr lang="ru-RU" sz="1200" dirty="0" err="1"/>
              <a:t>здоров’я</a:t>
            </a:r>
            <a:r>
              <a:rPr lang="ru-RU" sz="1200" dirty="0"/>
              <a:t>», І10 «</a:t>
            </a:r>
            <a:r>
              <a:rPr lang="ru-RU" sz="1200" dirty="0" err="1"/>
              <a:t>Соціальна</a:t>
            </a:r>
            <a:r>
              <a:rPr lang="ru-RU" sz="1200" dirty="0"/>
              <a:t> робота та </a:t>
            </a:r>
            <a:r>
              <a:rPr lang="ru-RU" sz="1200" dirty="0" err="1"/>
              <a:t>консультування</a:t>
            </a:r>
            <a:r>
              <a:rPr lang="ru-RU" sz="1200" dirty="0"/>
              <a:t>», </a:t>
            </a:r>
            <a:r>
              <a:rPr lang="en-US" sz="1200" dirty="0"/>
              <a:t>I11 «</a:t>
            </a:r>
            <a:r>
              <a:rPr lang="ru-RU" sz="1200" dirty="0" err="1"/>
              <a:t>Дитячі</a:t>
            </a:r>
            <a:r>
              <a:rPr lang="ru-RU" sz="1200" dirty="0"/>
              <a:t> та </a:t>
            </a:r>
            <a:r>
              <a:rPr lang="ru-RU" sz="1200" dirty="0" err="1"/>
              <a:t>молодіжні</a:t>
            </a:r>
            <a:r>
              <a:rPr lang="ru-RU" sz="1200" dirty="0"/>
              <a:t> </a:t>
            </a:r>
            <a:r>
              <a:rPr lang="ru-RU" sz="1200" dirty="0" err="1"/>
              <a:t>служби</a:t>
            </a:r>
            <a:r>
              <a:rPr lang="ru-RU" sz="1200" dirty="0" smtClean="0"/>
              <a:t>»; </a:t>
            </a:r>
            <a:r>
              <a:rPr lang="en-US" sz="1200" dirty="0" smtClean="0"/>
              <a:t>J2 </a:t>
            </a:r>
            <a:r>
              <a:rPr lang="en-US" sz="1200" dirty="0"/>
              <a:t>«</a:t>
            </a:r>
            <a:r>
              <a:rPr lang="ru-RU" sz="1200" dirty="0" err="1"/>
              <a:t>Готельно-ресторанна</a:t>
            </a:r>
            <a:r>
              <a:rPr lang="ru-RU" sz="1200" dirty="0"/>
              <a:t> справа та </a:t>
            </a:r>
            <a:r>
              <a:rPr lang="ru-RU" sz="1200" dirty="0" err="1"/>
              <a:t>кейтеринг</a:t>
            </a:r>
            <a:r>
              <a:rPr lang="ru-RU" sz="1200" dirty="0"/>
              <a:t>», </a:t>
            </a:r>
            <a:endParaRPr lang="ru-RU" sz="1200" dirty="0" smtClean="0"/>
          </a:p>
          <a:p>
            <a:pPr algn="just"/>
            <a:r>
              <a:rPr lang="en-US" sz="1200" dirty="0" smtClean="0"/>
              <a:t>J3 </a:t>
            </a:r>
            <a:r>
              <a:rPr lang="en-US" sz="1200" dirty="0"/>
              <a:t>«</a:t>
            </a:r>
            <a:r>
              <a:rPr lang="ru-RU" sz="1200" dirty="0"/>
              <a:t>Туризм та </a:t>
            </a:r>
            <a:r>
              <a:rPr lang="ru-RU" sz="1200" dirty="0" err="1"/>
              <a:t>рекреація</a:t>
            </a:r>
            <a:r>
              <a:rPr lang="ru-RU" sz="1200" dirty="0"/>
              <a:t>», </a:t>
            </a:r>
            <a:r>
              <a:rPr lang="en-US" sz="1200" dirty="0"/>
              <a:t>J4 «</a:t>
            </a:r>
            <a:r>
              <a:rPr lang="ru-RU" sz="1200" dirty="0" err="1"/>
              <a:t>Охорона</a:t>
            </a:r>
            <a:r>
              <a:rPr lang="ru-RU" sz="1200" dirty="0"/>
              <a:t> </a:t>
            </a:r>
            <a:r>
              <a:rPr lang="ru-RU" sz="1200" dirty="0" err="1"/>
              <a:t>праці</a:t>
            </a:r>
            <a:r>
              <a:rPr lang="ru-RU" sz="1200" dirty="0" smtClean="0"/>
              <a:t>»; К8 </a:t>
            </a:r>
            <a:r>
              <a:rPr lang="ru-RU" sz="1200" dirty="0"/>
              <a:t>«</a:t>
            </a:r>
            <a:r>
              <a:rPr lang="ru-RU" sz="1200" dirty="0" err="1"/>
              <a:t>Пожежна</a:t>
            </a:r>
            <a:r>
              <a:rPr lang="ru-RU" sz="1200" dirty="0"/>
              <a:t> </a:t>
            </a:r>
            <a:r>
              <a:rPr lang="ru-RU" sz="1200" dirty="0" err="1"/>
              <a:t>безпека</a:t>
            </a:r>
            <a:r>
              <a:rPr lang="ru-RU" sz="1200" dirty="0"/>
              <a:t>», К10 «</a:t>
            </a:r>
            <a:r>
              <a:rPr lang="ru-RU" sz="1200" dirty="0" err="1"/>
              <a:t>Цивільна</a:t>
            </a:r>
            <a:r>
              <a:rPr lang="ru-RU" sz="1200" dirty="0"/>
              <a:t> </a:t>
            </a:r>
            <a:r>
              <a:rPr lang="ru-RU" sz="1200" dirty="0" err="1"/>
              <a:t>безпека</a:t>
            </a:r>
            <a:r>
              <a:rPr lang="ru-RU" sz="1200" dirty="0" smtClean="0"/>
              <a:t>».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b="1" dirty="0" err="1"/>
              <a:t>Предметний</a:t>
            </a:r>
            <a:r>
              <a:rPr lang="ru-RU" sz="1200" b="1" dirty="0"/>
              <a:t> тест з </a:t>
            </a:r>
            <a:r>
              <a:rPr lang="ru-RU" sz="1200" b="1" dirty="0" err="1"/>
              <a:t>історії</a:t>
            </a:r>
            <a:r>
              <a:rPr lang="ru-RU" sz="1200" b="1" dirty="0"/>
              <a:t> </a:t>
            </a:r>
            <a:r>
              <a:rPr lang="ru-RU" sz="1200" b="1" dirty="0" err="1"/>
              <a:t>мистецтва</a:t>
            </a:r>
            <a:r>
              <a:rPr lang="ru-RU" sz="1200" dirty="0"/>
              <a:t> </a:t>
            </a:r>
            <a:r>
              <a:rPr lang="ru-RU" sz="1200" dirty="0" err="1"/>
              <a:t>проходитимуть</a:t>
            </a:r>
            <a:r>
              <a:rPr lang="ru-RU" sz="1200" dirty="0"/>
              <a:t> </a:t>
            </a:r>
            <a:r>
              <a:rPr lang="ru-RU" sz="1200" dirty="0" err="1"/>
              <a:t>охочі</a:t>
            </a:r>
            <a:r>
              <a:rPr lang="ru-RU" sz="1200" dirty="0"/>
              <a:t> </a:t>
            </a:r>
            <a:r>
              <a:rPr lang="ru-RU" sz="1200" dirty="0" err="1"/>
              <a:t>вступити</a:t>
            </a:r>
            <a:r>
              <a:rPr lang="ru-RU" sz="1200" dirty="0"/>
              <a:t> на </a:t>
            </a:r>
            <a:r>
              <a:rPr lang="ru-RU" sz="1200" dirty="0" err="1"/>
              <a:t>всі</a:t>
            </a:r>
            <a:r>
              <a:rPr lang="ru-RU" sz="1200" dirty="0"/>
              <a:t> </a:t>
            </a:r>
            <a:r>
              <a:rPr lang="ru-RU" sz="1200" dirty="0" err="1"/>
              <a:t>спеціальності</a:t>
            </a:r>
            <a:r>
              <a:rPr lang="ru-RU" sz="1200" dirty="0"/>
              <a:t> </a:t>
            </a:r>
            <a:r>
              <a:rPr lang="ru-RU" sz="1200" dirty="0" err="1"/>
              <a:t>галузі</a:t>
            </a:r>
            <a:r>
              <a:rPr lang="ru-RU" sz="1200" dirty="0"/>
              <a:t> </a:t>
            </a:r>
            <a:r>
              <a:rPr lang="ru-RU" sz="1200" dirty="0" err="1"/>
              <a:t>знань</a:t>
            </a:r>
            <a:r>
              <a:rPr lang="ru-RU" sz="1200" dirty="0"/>
              <a:t> В «Культура, </a:t>
            </a:r>
            <a:r>
              <a:rPr lang="ru-RU" sz="1200" dirty="0" err="1"/>
              <a:t>мистецтво</a:t>
            </a:r>
            <a:r>
              <a:rPr lang="ru-RU" sz="1200" dirty="0"/>
              <a:t> та </a:t>
            </a:r>
            <a:r>
              <a:rPr lang="ru-RU" sz="1200" dirty="0" err="1"/>
              <a:t>гуманітарні</a:t>
            </a:r>
            <a:r>
              <a:rPr lang="ru-RU" sz="1200" dirty="0"/>
              <a:t> науки», </a:t>
            </a:r>
            <a:r>
              <a:rPr lang="ru-RU" sz="1200" dirty="0" err="1"/>
              <a:t>крім</a:t>
            </a:r>
            <a:r>
              <a:rPr lang="ru-RU" sz="1200" dirty="0"/>
              <a:t> </a:t>
            </a:r>
            <a:r>
              <a:rPr lang="ru-RU" sz="1200" dirty="0" err="1"/>
              <a:t>спеціальності</a:t>
            </a:r>
            <a:r>
              <a:rPr lang="ru-RU" sz="1200" dirty="0"/>
              <a:t> В11 «</a:t>
            </a:r>
            <a:r>
              <a:rPr lang="ru-RU" sz="1200" dirty="0" err="1"/>
              <a:t>Філологія</a:t>
            </a:r>
            <a:r>
              <a:rPr lang="ru-RU" sz="1200" dirty="0"/>
              <a:t>», а </a:t>
            </a:r>
            <a:r>
              <a:rPr lang="ru-RU" sz="1200" dirty="0" err="1"/>
              <a:t>також</a:t>
            </a:r>
            <a:r>
              <a:rPr lang="ru-RU" sz="1200" dirty="0"/>
              <a:t> для </a:t>
            </a:r>
            <a:r>
              <a:rPr lang="ru-RU" sz="1200" dirty="0" err="1"/>
              <a:t>вступу</a:t>
            </a:r>
            <a:r>
              <a:rPr lang="ru-RU" sz="1200" dirty="0"/>
              <a:t> на </a:t>
            </a:r>
            <a:r>
              <a:rPr lang="ru-RU" sz="1200" dirty="0" err="1"/>
              <a:t>спеціальність</a:t>
            </a:r>
            <a:r>
              <a:rPr lang="ru-RU" sz="1200" dirty="0"/>
              <a:t> </a:t>
            </a:r>
            <a:r>
              <a:rPr lang="en-US" sz="1200" dirty="0"/>
              <a:t>G «</a:t>
            </a:r>
            <a:r>
              <a:rPr lang="ru-RU" sz="1200" dirty="0" err="1"/>
              <a:t>Архітектура</a:t>
            </a:r>
            <a:r>
              <a:rPr lang="ru-RU" sz="1200" dirty="0"/>
              <a:t> та </a:t>
            </a:r>
            <a:r>
              <a:rPr lang="ru-RU" sz="1200" dirty="0" err="1"/>
              <a:t>містобудування</a:t>
            </a:r>
            <a:r>
              <a:rPr lang="ru-RU" sz="1200" dirty="0"/>
              <a:t>» </a:t>
            </a:r>
            <a:endParaRPr lang="uk-UA" sz="1200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 smtClean="0"/>
              <a:t>В11 </a:t>
            </a:r>
            <a:r>
              <a:rPr lang="ru-RU" sz="1200" dirty="0"/>
              <a:t>«</a:t>
            </a:r>
            <a:r>
              <a:rPr lang="ru-RU" sz="1200" dirty="0" err="1"/>
              <a:t>Філологія</a:t>
            </a:r>
            <a:r>
              <a:rPr lang="ru-RU" sz="1200" dirty="0" smtClean="0"/>
              <a:t>»,  </a:t>
            </a:r>
            <a:r>
              <a:rPr lang="ru-RU" sz="1200" dirty="0" err="1" smtClean="0"/>
              <a:t>проходитимуть</a:t>
            </a:r>
            <a:r>
              <a:rPr lang="ru-RU" sz="1200" dirty="0"/>
              <a:t> </a:t>
            </a:r>
            <a:r>
              <a:rPr lang="ru-RU" sz="1200" b="1" dirty="0" err="1"/>
              <a:t>предметний</a:t>
            </a:r>
            <a:r>
              <a:rPr lang="ru-RU" sz="1200" b="1" dirty="0"/>
              <a:t> тест </a:t>
            </a:r>
            <a:r>
              <a:rPr lang="ru-RU" sz="1200" b="1" dirty="0" err="1"/>
              <a:t>із</a:t>
            </a:r>
            <a:r>
              <a:rPr lang="ru-RU" sz="1200" b="1" dirty="0"/>
              <a:t> </a:t>
            </a:r>
            <a:r>
              <a:rPr lang="ru-RU" sz="1200" b="1" dirty="0" err="1"/>
              <a:t>мовознавства</a:t>
            </a:r>
            <a:r>
              <a:rPr lang="ru-RU" sz="1200" b="1" dirty="0"/>
              <a:t>. 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b="1" dirty="0" err="1"/>
              <a:t>Предметний</a:t>
            </a:r>
            <a:r>
              <a:rPr lang="ru-RU" sz="1200" b="1" dirty="0"/>
              <a:t> тест з </a:t>
            </a:r>
            <a:r>
              <a:rPr lang="ru-RU" sz="1200" b="1" dirty="0" err="1"/>
              <a:t>економіки</a:t>
            </a:r>
            <a:r>
              <a:rPr lang="ru-RU" sz="1200" b="1" dirty="0"/>
              <a:t> та </a:t>
            </a:r>
            <a:r>
              <a:rPr lang="ru-RU" sz="1200" b="1" dirty="0" err="1"/>
              <a:t>міжнародної</a:t>
            </a:r>
            <a:r>
              <a:rPr lang="ru-RU" sz="1200" b="1" dirty="0"/>
              <a:t> </a:t>
            </a:r>
            <a:r>
              <a:rPr lang="ru-RU" sz="1200" b="1" dirty="0" err="1"/>
              <a:t>економіки</a:t>
            </a:r>
            <a:r>
              <a:rPr lang="ru-RU" sz="1200" b="1" dirty="0"/>
              <a:t> </a:t>
            </a:r>
            <a:r>
              <a:rPr lang="ru-RU" sz="1200" dirty="0" err="1"/>
              <a:t>мають</a:t>
            </a:r>
            <a:r>
              <a:rPr lang="ru-RU" sz="1200" dirty="0"/>
              <a:t> пройти особи, </a:t>
            </a:r>
            <a:r>
              <a:rPr lang="ru-RU" sz="1200" dirty="0" err="1"/>
              <a:t>які</a:t>
            </a:r>
            <a:r>
              <a:rPr lang="ru-RU" sz="1200" dirty="0"/>
              <a:t> </a:t>
            </a:r>
            <a:r>
              <a:rPr lang="ru-RU" sz="1200" dirty="0" err="1"/>
              <a:t>вступатимуть</a:t>
            </a:r>
            <a:r>
              <a:rPr lang="ru-RU" sz="1200" dirty="0"/>
              <a:t> на </a:t>
            </a:r>
            <a:r>
              <a:rPr lang="ru-RU" sz="1200" dirty="0" err="1"/>
              <a:t>спеціальність</a:t>
            </a:r>
            <a:r>
              <a:rPr lang="ru-RU" sz="1200" dirty="0"/>
              <a:t> С1 «</a:t>
            </a:r>
            <a:r>
              <a:rPr lang="ru-RU" sz="1200" dirty="0" err="1"/>
              <a:t>Економіка</a:t>
            </a:r>
            <a:r>
              <a:rPr lang="ru-RU" sz="1200" dirty="0"/>
              <a:t> </a:t>
            </a:r>
            <a:endParaRPr lang="ru-RU" sz="1200" dirty="0" smtClean="0"/>
          </a:p>
          <a:p>
            <a:pPr algn="just"/>
            <a:endParaRPr lang="ru-RU" sz="1200" b="1" dirty="0"/>
          </a:p>
          <a:p>
            <a:pPr algn="just"/>
            <a:r>
              <a:rPr lang="ru-RU" sz="1200" b="1" dirty="0" err="1" smtClean="0"/>
              <a:t>Предметний</a:t>
            </a:r>
            <a:r>
              <a:rPr lang="ru-RU" sz="1200" b="1" dirty="0" smtClean="0"/>
              <a:t> </a:t>
            </a:r>
            <a:r>
              <a:rPr lang="ru-RU" sz="1200" b="1" dirty="0"/>
              <a:t>тест </a:t>
            </a:r>
            <a:r>
              <a:rPr lang="ru-RU" sz="1200" b="1" dirty="0" err="1"/>
              <a:t>із</a:t>
            </a:r>
            <a:r>
              <a:rPr lang="ru-RU" sz="1200" b="1" dirty="0"/>
              <a:t> </a:t>
            </a:r>
            <a:r>
              <a:rPr lang="ru-RU" sz="1200" b="1" dirty="0" err="1"/>
              <a:t>політології</a:t>
            </a:r>
            <a:r>
              <a:rPr lang="ru-RU" sz="1200" b="1" dirty="0"/>
              <a:t> та </a:t>
            </a:r>
            <a:r>
              <a:rPr lang="ru-RU" sz="1200" b="1" dirty="0" err="1"/>
              <a:t>міжнародних</a:t>
            </a:r>
            <a:r>
              <a:rPr lang="ru-RU" sz="1200" b="1" dirty="0"/>
              <a:t> </a:t>
            </a:r>
            <a:r>
              <a:rPr lang="ru-RU" sz="1200" b="1" dirty="0" err="1"/>
              <a:t>відносин</a:t>
            </a:r>
            <a:r>
              <a:rPr lang="ru-RU" sz="1200" b="1" dirty="0"/>
              <a:t> </a:t>
            </a:r>
            <a:r>
              <a:rPr lang="ru-RU" sz="1200" dirty="0" err="1"/>
              <a:t>проходитимуть</a:t>
            </a:r>
            <a:r>
              <a:rPr lang="ru-RU" sz="1200" dirty="0"/>
              <a:t> </a:t>
            </a:r>
            <a:r>
              <a:rPr lang="ru-RU" sz="1200" dirty="0" err="1"/>
              <a:t>ті</a:t>
            </a:r>
            <a:r>
              <a:rPr lang="ru-RU" sz="1200" dirty="0"/>
              <a:t>, </a:t>
            </a:r>
            <a:r>
              <a:rPr lang="ru-RU" sz="1200" dirty="0" err="1"/>
              <a:t>хто</a:t>
            </a:r>
            <a:r>
              <a:rPr lang="ru-RU" sz="1200" dirty="0"/>
              <a:t> </a:t>
            </a:r>
            <a:r>
              <a:rPr lang="ru-RU" sz="1200" dirty="0" err="1"/>
              <a:t>вступатиме</a:t>
            </a:r>
            <a:r>
              <a:rPr lang="ru-RU" sz="1200" dirty="0"/>
              <a:t> на </a:t>
            </a:r>
            <a:r>
              <a:rPr lang="ru-RU" sz="1200" dirty="0" err="1"/>
              <a:t>спеціальності</a:t>
            </a:r>
            <a:r>
              <a:rPr lang="ru-RU" sz="1200" dirty="0"/>
              <a:t> С2 «</a:t>
            </a:r>
            <a:r>
              <a:rPr lang="ru-RU" sz="1200" dirty="0" err="1"/>
              <a:t>Політологія</a:t>
            </a:r>
            <a:r>
              <a:rPr lang="ru-RU" sz="1200" dirty="0"/>
              <a:t>», С3 «</a:t>
            </a:r>
            <a:r>
              <a:rPr lang="ru-RU" sz="1200" dirty="0" err="1"/>
              <a:t>Міжнародні</a:t>
            </a:r>
            <a:r>
              <a:rPr lang="ru-RU" sz="1200" dirty="0"/>
              <a:t> </a:t>
            </a:r>
            <a:r>
              <a:rPr lang="ru-RU" sz="1200" dirty="0" err="1"/>
              <a:t>відносини</a:t>
            </a:r>
            <a:r>
              <a:rPr lang="ru-RU" sz="1200" dirty="0"/>
              <a:t>» </a:t>
            </a:r>
            <a:endParaRPr lang="ru-RU" sz="1200" dirty="0" smtClean="0"/>
          </a:p>
          <a:p>
            <a:pPr algn="just"/>
            <a:endParaRPr lang="ru-RU" sz="1200" b="1" dirty="0"/>
          </a:p>
          <a:p>
            <a:pPr algn="just"/>
            <a:r>
              <a:rPr lang="ru-RU" sz="1200" b="1" dirty="0" err="1" smtClean="0"/>
              <a:t>Предметний</a:t>
            </a:r>
            <a:r>
              <a:rPr lang="ru-RU" sz="1200" b="1" dirty="0" smtClean="0"/>
              <a:t> </a:t>
            </a:r>
            <a:r>
              <a:rPr lang="ru-RU" sz="1200" b="1" dirty="0"/>
              <a:t>тест з </a:t>
            </a:r>
            <a:r>
              <a:rPr lang="ru-RU" sz="1200" b="1" dirty="0" err="1"/>
              <a:t>обліку</a:t>
            </a:r>
            <a:r>
              <a:rPr lang="ru-RU" sz="1200" b="1" dirty="0"/>
              <a:t> та </a:t>
            </a:r>
            <a:r>
              <a:rPr lang="ru-RU" sz="1200" b="1" dirty="0" err="1"/>
              <a:t>фінансів</a:t>
            </a:r>
            <a:r>
              <a:rPr lang="ru-RU" sz="1200" dirty="0"/>
              <a:t> </a:t>
            </a:r>
            <a:r>
              <a:rPr lang="ru-RU" sz="1200" dirty="0" err="1"/>
              <a:t>проходитимуть</a:t>
            </a:r>
            <a:r>
              <a:rPr lang="ru-RU" sz="1200" dirty="0"/>
              <a:t> </a:t>
            </a:r>
            <a:r>
              <a:rPr lang="ru-RU" sz="1200" dirty="0" err="1"/>
              <a:t>вступники</a:t>
            </a:r>
            <a:r>
              <a:rPr lang="ru-RU" sz="1200" dirty="0"/>
              <a:t> на </a:t>
            </a:r>
            <a:r>
              <a:rPr lang="ru-RU" sz="1200" dirty="0" err="1"/>
              <a:t>спеціальності</a:t>
            </a:r>
            <a:r>
              <a:rPr lang="ru-RU" sz="1200" dirty="0"/>
              <a:t> </a:t>
            </a:r>
            <a:r>
              <a:rPr lang="en-US" sz="1200" dirty="0"/>
              <a:t>D1 «</a:t>
            </a:r>
            <a:r>
              <a:rPr lang="ru-RU" sz="1200" dirty="0" err="1"/>
              <a:t>Облік</a:t>
            </a:r>
            <a:r>
              <a:rPr lang="ru-RU" sz="1200" dirty="0"/>
              <a:t> і </a:t>
            </a:r>
            <a:r>
              <a:rPr lang="ru-RU" sz="1200" dirty="0" err="1"/>
              <a:t>оподаткування</a:t>
            </a:r>
            <a:r>
              <a:rPr lang="ru-RU" sz="1200" dirty="0"/>
              <a:t>», </a:t>
            </a:r>
            <a:r>
              <a:rPr lang="en-US" sz="1200" dirty="0"/>
              <a:t>D2 «</a:t>
            </a:r>
            <a:r>
              <a:rPr lang="ru-RU" sz="1200" dirty="0" err="1"/>
              <a:t>Фінанси</a:t>
            </a:r>
            <a:r>
              <a:rPr lang="ru-RU" sz="1200" dirty="0"/>
              <a:t>, </a:t>
            </a:r>
            <a:r>
              <a:rPr lang="ru-RU" sz="1200" dirty="0" err="1"/>
              <a:t>банківська</a:t>
            </a:r>
            <a:r>
              <a:rPr lang="ru-RU" sz="1200" dirty="0"/>
              <a:t> справа, </a:t>
            </a:r>
            <a:r>
              <a:rPr lang="ru-RU" sz="1200" dirty="0" err="1"/>
              <a:t>страхування</a:t>
            </a:r>
            <a:r>
              <a:rPr lang="ru-RU" sz="1200" dirty="0"/>
              <a:t> та </a:t>
            </a:r>
            <a:r>
              <a:rPr lang="ru-RU" sz="1200" dirty="0" err="1"/>
              <a:t>фондовий</a:t>
            </a:r>
            <a:r>
              <a:rPr lang="ru-RU" sz="1200" dirty="0"/>
              <a:t> </a:t>
            </a:r>
            <a:r>
              <a:rPr lang="ru-RU" sz="1200" dirty="0" err="1"/>
              <a:t>ринок</a:t>
            </a:r>
            <a:r>
              <a:rPr lang="ru-RU" sz="1200" dirty="0" smtClean="0"/>
              <a:t>»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b="1" dirty="0" err="1"/>
              <a:t>Предметний</a:t>
            </a:r>
            <a:r>
              <a:rPr lang="ru-RU" sz="1200" b="1" dirty="0"/>
              <a:t> тест з </a:t>
            </a:r>
            <a:r>
              <a:rPr lang="ru-RU" sz="1200" b="1" dirty="0" err="1"/>
              <a:t>управління</a:t>
            </a:r>
            <a:r>
              <a:rPr lang="ru-RU" sz="1200" b="1" dirty="0"/>
              <a:t> та </a:t>
            </a:r>
            <a:r>
              <a:rPr lang="ru-RU" sz="1200" b="1" dirty="0" err="1"/>
              <a:t>адміністрування</a:t>
            </a:r>
            <a:r>
              <a:rPr lang="ru-RU" sz="1200" b="1" dirty="0"/>
              <a:t> </a:t>
            </a:r>
            <a:r>
              <a:rPr lang="ru-RU" sz="1200" dirty="0" err="1"/>
              <a:t>потрібно</a:t>
            </a:r>
            <a:r>
              <a:rPr lang="ru-RU" sz="1200" dirty="0"/>
              <a:t> пройти для </a:t>
            </a:r>
            <a:r>
              <a:rPr lang="ru-RU" sz="1200" dirty="0" err="1"/>
              <a:t>вступу</a:t>
            </a:r>
            <a:r>
              <a:rPr lang="ru-RU" sz="1200" dirty="0"/>
              <a:t> на </a:t>
            </a:r>
            <a:r>
              <a:rPr lang="en-US" sz="1200" dirty="0"/>
              <a:t>D3 «</a:t>
            </a:r>
            <a:r>
              <a:rPr lang="ru-RU" sz="1200" dirty="0"/>
              <a:t>Менеджмент», </a:t>
            </a:r>
            <a:r>
              <a:rPr lang="en-US" sz="1200" dirty="0"/>
              <a:t>D5 «</a:t>
            </a:r>
            <a:r>
              <a:rPr lang="ru-RU" sz="1200" dirty="0"/>
              <a:t>Маркетинг», </a:t>
            </a:r>
            <a:r>
              <a:rPr lang="en-US" sz="1200" dirty="0"/>
              <a:t>D7 «</a:t>
            </a:r>
            <a:r>
              <a:rPr lang="ru-RU" sz="1200" dirty="0" err="1"/>
              <a:t>Торгівля</a:t>
            </a:r>
            <a:r>
              <a:rPr lang="ru-RU" sz="1200" dirty="0"/>
              <a:t>» </a:t>
            </a:r>
          </a:p>
          <a:p>
            <a:pPr algn="just"/>
            <a:endParaRPr lang="ru-RU" sz="1200" b="1" dirty="0" smtClean="0"/>
          </a:p>
          <a:p>
            <a:pPr algn="just"/>
            <a:r>
              <a:rPr lang="ru-RU" sz="1200" b="1" dirty="0" err="1" smtClean="0"/>
              <a:t>Предметний</a:t>
            </a:r>
            <a:r>
              <a:rPr lang="ru-RU" sz="1200" b="1" dirty="0" smtClean="0"/>
              <a:t> </a:t>
            </a:r>
            <a:r>
              <a:rPr lang="ru-RU" sz="1200" b="1" dirty="0"/>
              <a:t>тест </a:t>
            </a:r>
            <a:r>
              <a:rPr lang="ru-RU" sz="1200" b="1" dirty="0" err="1"/>
              <a:t>із</a:t>
            </a:r>
            <a:r>
              <a:rPr lang="ru-RU" sz="1200" b="1" dirty="0"/>
              <a:t> права та </a:t>
            </a:r>
            <a:r>
              <a:rPr lang="ru-RU" sz="1200" b="1" dirty="0" err="1"/>
              <a:t>міжнародного</a:t>
            </a:r>
            <a:r>
              <a:rPr lang="ru-RU" sz="1200" b="1" dirty="0"/>
              <a:t> права </a:t>
            </a:r>
            <a:r>
              <a:rPr lang="ru-RU" sz="1200" b="1" dirty="0" err="1"/>
              <a:t>проходять</a:t>
            </a:r>
            <a:r>
              <a:rPr lang="ru-RU" sz="1200" b="1" dirty="0"/>
              <a:t> </a:t>
            </a:r>
            <a:r>
              <a:rPr lang="ru-RU" sz="1200" dirty="0" smtClean="0"/>
              <a:t> </a:t>
            </a:r>
            <a:r>
              <a:rPr lang="ru-RU" sz="1200" dirty="0"/>
              <a:t>на </a:t>
            </a:r>
            <a:r>
              <a:rPr lang="ru-RU" sz="1200" dirty="0" err="1"/>
              <a:t>спеціальності</a:t>
            </a:r>
            <a:r>
              <a:rPr lang="ru-RU" sz="1200" dirty="0"/>
              <a:t> </a:t>
            </a:r>
            <a:r>
              <a:rPr lang="en-US" sz="1200" dirty="0"/>
              <a:t>D8 «</a:t>
            </a:r>
            <a:r>
              <a:rPr lang="ru-RU" sz="1200" dirty="0"/>
              <a:t>Право», </a:t>
            </a:r>
            <a:r>
              <a:rPr lang="en-US" sz="1200" dirty="0"/>
              <a:t>D9 «</a:t>
            </a:r>
            <a:r>
              <a:rPr lang="ru-RU" sz="1200" dirty="0" err="1"/>
              <a:t>Міжнародне</a:t>
            </a:r>
            <a:r>
              <a:rPr lang="ru-RU" sz="1200" dirty="0"/>
              <a:t> право» </a:t>
            </a:r>
            <a:r>
              <a:rPr lang="ru-RU" sz="1200" dirty="0" smtClean="0"/>
              <a:t>.</a:t>
            </a:r>
            <a:r>
              <a:rPr lang="ru-RU" sz="1200" dirty="0"/>
              <a:t> </a:t>
            </a:r>
            <a:endParaRPr lang="ru-RU" sz="1200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b="1" dirty="0" err="1"/>
              <a:t>Предметний</a:t>
            </a:r>
            <a:r>
              <a:rPr lang="ru-RU" sz="1200" b="1" dirty="0"/>
              <a:t> тест з </a:t>
            </a:r>
            <a:r>
              <a:rPr lang="ru-RU" sz="1200" b="1" dirty="0" err="1"/>
              <a:t>інформаційних</a:t>
            </a:r>
            <a:r>
              <a:rPr lang="ru-RU" sz="1200" b="1" dirty="0"/>
              <a:t> </a:t>
            </a:r>
            <a:r>
              <a:rPr lang="ru-RU" sz="1200" b="1" dirty="0" err="1"/>
              <a:t>технологій</a:t>
            </a:r>
            <a:r>
              <a:rPr lang="ru-RU" sz="1200" dirty="0"/>
              <a:t> </a:t>
            </a:r>
            <a:r>
              <a:rPr lang="ru-RU" sz="1200" dirty="0" err="1"/>
              <a:t>потрібно</a:t>
            </a:r>
            <a:r>
              <a:rPr lang="ru-RU" sz="1200" dirty="0"/>
              <a:t> </a:t>
            </a:r>
            <a:r>
              <a:rPr lang="ru-RU" sz="1200" dirty="0" err="1"/>
              <a:t>проходити</a:t>
            </a:r>
            <a:r>
              <a:rPr lang="ru-RU" sz="1200" dirty="0"/>
              <a:t> для </a:t>
            </a:r>
            <a:r>
              <a:rPr lang="ru-RU" sz="1200" dirty="0" err="1"/>
              <a:t>вступу</a:t>
            </a:r>
            <a:r>
              <a:rPr lang="ru-RU" sz="1200" dirty="0"/>
              <a:t> на будь-яку </a:t>
            </a:r>
            <a:r>
              <a:rPr lang="ru-RU" sz="1200" dirty="0" err="1"/>
              <a:t>спеціальність</a:t>
            </a:r>
            <a:r>
              <a:rPr lang="ru-RU" sz="1200" dirty="0"/>
              <a:t> </a:t>
            </a:r>
            <a:r>
              <a:rPr lang="ru-RU" sz="1200" dirty="0" err="1"/>
              <a:t>галузі</a:t>
            </a:r>
            <a:r>
              <a:rPr lang="ru-RU" sz="1200" dirty="0"/>
              <a:t> </a:t>
            </a:r>
            <a:r>
              <a:rPr lang="ru-RU" sz="1200" dirty="0" err="1"/>
              <a:t>знань</a:t>
            </a:r>
            <a:r>
              <a:rPr lang="ru-RU" sz="1200" dirty="0"/>
              <a:t> </a:t>
            </a:r>
            <a:r>
              <a:rPr lang="en-US" sz="1200" dirty="0"/>
              <a:t>F «</a:t>
            </a:r>
            <a:r>
              <a:rPr lang="ru-RU" sz="1200" dirty="0" err="1"/>
              <a:t>Інформаційні</a:t>
            </a:r>
            <a:r>
              <a:rPr lang="ru-RU" sz="1200" dirty="0"/>
              <a:t> </a:t>
            </a:r>
            <a:r>
              <a:rPr lang="ru-RU" sz="1200" dirty="0" err="1"/>
              <a:t>технології</a:t>
            </a:r>
            <a:r>
              <a:rPr lang="ru-RU" sz="1200" dirty="0" smtClean="0"/>
              <a:t>».</a:t>
            </a:r>
          </a:p>
          <a:p>
            <a:pPr algn="just"/>
            <a:endParaRPr lang="ru-RU" sz="1200" dirty="0" smtClean="0"/>
          </a:p>
          <a:p>
            <a:r>
              <a:rPr lang="ru-RU" sz="1200" b="1" dirty="0" err="1"/>
              <a:t>Предметний</a:t>
            </a:r>
            <a:r>
              <a:rPr lang="ru-RU" sz="1200" b="1" dirty="0"/>
              <a:t> тест </a:t>
            </a:r>
            <a:r>
              <a:rPr lang="ru-RU" sz="1200" b="1" dirty="0" err="1"/>
              <a:t>із</a:t>
            </a:r>
            <a:r>
              <a:rPr lang="ru-RU" sz="1200" b="1" dirty="0"/>
              <a:t> </a:t>
            </a:r>
            <a:r>
              <a:rPr lang="ru-RU" sz="1200" b="1" dirty="0" err="1"/>
              <a:t>психології</a:t>
            </a:r>
            <a:r>
              <a:rPr lang="ru-RU" sz="1200" b="1" dirty="0"/>
              <a:t> та </a:t>
            </a:r>
            <a:r>
              <a:rPr lang="ru-RU" sz="1200" b="1" dirty="0" err="1"/>
              <a:t>соціології</a:t>
            </a:r>
            <a:r>
              <a:rPr lang="ru-RU" sz="1200" dirty="0"/>
              <a:t> </a:t>
            </a:r>
            <a:r>
              <a:rPr lang="ru-RU" sz="1200" dirty="0" smtClean="0"/>
              <a:t>на </a:t>
            </a:r>
            <a:r>
              <a:rPr lang="ru-RU" sz="1200" dirty="0" err="1"/>
              <a:t>спеціальність</a:t>
            </a:r>
            <a:r>
              <a:rPr lang="ru-RU" sz="1200" dirty="0"/>
              <a:t> С5 «</a:t>
            </a:r>
            <a:r>
              <a:rPr lang="ru-RU" sz="1200" dirty="0" err="1"/>
              <a:t>Соціологія</a:t>
            </a:r>
            <a:r>
              <a:rPr lang="ru-RU" sz="1200" dirty="0"/>
              <a:t>» </a:t>
            </a:r>
            <a:endParaRPr lang="ru-RU" sz="1200" dirty="0" smtClean="0"/>
          </a:p>
          <a:p>
            <a:endParaRPr lang="ru-RU" sz="1200" dirty="0"/>
          </a:p>
          <a:p>
            <a:r>
              <a:rPr lang="ru-RU" sz="1200" dirty="0" smtClean="0"/>
              <a:t>на </a:t>
            </a:r>
            <a:r>
              <a:rPr lang="ru-RU" sz="1200" dirty="0" err="1"/>
              <a:t>спеціальність</a:t>
            </a:r>
            <a:r>
              <a:rPr lang="ru-RU" sz="1200" dirty="0"/>
              <a:t> С4 «</a:t>
            </a:r>
            <a:r>
              <a:rPr lang="ru-RU" sz="1200" dirty="0" err="1"/>
              <a:t>Психологія</a:t>
            </a:r>
            <a:r>
              <a:rPr lang="ru-RU" sz="1200" dirty="0" smtClean="0"/>
              <a:t>»  </a:t>
            </a:r>
            <a:r>
              <a:rPr lang="ru-RU" sz="1200" dirty="0" err="1"/>
              <a:t>матимуть</a:t>
            </a:r>
            <a:r>
              <a:rPr lang="ru-RU" sz="1200" dirty="0"/>
              <a:t> </a:t>
            </a:r>
            <a:r>
              <a:rPr lang="ru-RU" sz="1200" dirty="0" err="1"/>
              <a:t>змогу</a:t>
            </a:r>
            <a:r>
              <a:rPr lang="ru-RU" sz="1200" dirty="0"/>
              <a:t> пройти </a:t>
            </a:r>
            <a:r>
              <a:rPr lang="ru-RU" sz="1200" b="1" dirty="0" err="1"/>
              <a:t>предметний</a:t>
            </a:r>
            <a:r>
              <a:rPr lang="ru-RU" sz="1200" b="1" dirty="0"/>
              <a:t> тест </a:t>
            </a:r>
            <a:r>
              <a:rPr lang="ru-RU" sz="1200" b="1" dirty="0" err="1"/>
              <a:t>із</a:t>
            </a:r>
            <a:r>
              <a:rPr lang="ru-RU" sz="1200" b="1" dirty="0"/>
              <a:t> </a:t>
            </a:r>
            <a:r>
              <a:rPr lang="ru-RU" sz="1200" b="1" dirty="0" err="1"/>
              <a:t>психології</a:t>
            </a:r>
            <a:r>
              <a:rPr lang="ru-RU" sz="1200" b="1" dirty="0"/>
              <a:t> та </a:t>
            </a:r>
            <a:r>
              <a:rPr lang="ru-RU" sz="1200" b="1" dirty="0" err="1"/>
              <a:t>соціології</a:t>
            </a:r>
            <a:r>
              <a:rPr lang="ru-RU" sz="1200" b="1" dirty="0"/>
              <a:t> </a:t>
            </a:r>
            <a:r>
              <a:rPr lang="ru-RU" sz="1200" b="1" dirty="0" smtClean="0"/>
              <a:t>АБО </a:t>
            </a:r>
            <a:r>
              <a:rPr lang="ru-RU" sz="1200" b="1" dirty="0" err="1"/>
              <a:t>предметний</a:t>
            </a:r>
            <a:r>
              <a:rPr lang="ru-RU" sz="1200" b="1" dirty="0"/>
              <a:t> тест </a:t>
            </a:r>
            <a:r>
              <a:rPr lang="ru-RU" sz="1200" b="1" dirty="0" err="1"/>
              <a:t>із</a:t>
            </a:r>
            <a:r>
              <a:rPr lang="ru-RU" sz="1200" b="1" dirty="0"/>
              <a:t> </a:t>
            </a:r>
            <a:r>
              <a:rPr lang="ru-RU" sz="1200" b="1" dirty="0" err="1"/>
              <a:t>педагогіки</a:t>
            </a:r>
            <a:r>
              <a:rPr lang="ru-RU" sz="1200" b="1" dirty="0"/>
              <a:t> та </a:t>
            </a:r>
            <a:r>
              <a:rPr lang="ru-RU" sz="1200" b="1" dirty="0" err="1"/>
              <a:t>психології</a:t>
            </a:r>
            <a:r>
              <a:rPr lang="ru-RU" sz="1200" b="1" dirty="0"/>
              <a:t> </a:t>
            </a:r>
            <a:r>
              <a:rPr lang="ru-RU" sz="1200" dirty="0"/>
              <a:t>(на </a:t>
            </a:r>
            <a:r>
              <a:rPr lang="ru-RU" sz="1200" dirty="0" err="1"/>
              <a:t>вибір</a:t>
            </a:r>
            <a:r>
              <a:rPr lang="ru-RU" sz="1200" dirty="0"/>
              <a:t>). </a:t>
            </a:r>
          </a:p>
          <a:p>
            <a:pPr algn="just"/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525939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909770"/>
              </p:ext>
            </p:extLst>
          </p:nvPr>
        </p:nvGraphicFramePr>
        <p:xfrm>
          <a:off x="179512" y="116632"/>
          <a:ext cx="8712968" cy="6172132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178242"/>
                <a:gridCol w="2178242"/>
                <a:gridCol w="2178242"/>
                <a:gridCol w="2178242"/>
              </a:tblGrid>
              <a:tr h="1455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</a:rPr>
                        <a:t>Структурний підрозділ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2" marR="474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tx1"/>
                          </a:solidFill>
                          <a:effectLst/>
                        </a:rPr>
                        <a:t>Спеціальність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2" marR="474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tx1"/>
                          </a:solidFill>
                          <a:effectLst/>
                        </a:rPr>
                        <a:t>Освітня програма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2" marR="474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tx1"/>
                          </a:solidFill>
                          <a:effectLst/>
                        </a:rPr>
                        <a:t>ВСТУПНІ ЛИПРОБУВАННЯ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2" marR="474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041"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tx1"/>
                          </a:solidFill>
                          <a:effectLst/>
                        </a:rPr>
                        <a:t>Біолого - екологічний факультет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2" marR="474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tx1"/>
                          </a:solidFill>
                          <a:effectLst/>
                        </a:rPr>
                        <a:t>А4 Середня освіта (А4.05 Біологія та здоров`я людини)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2" marR="474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tx1"/>
                          </a:solidFill>
                          <a:effectLst/>
                        </a:rPr>
                        <a:t>Середня освіта (Біологія та здоров’я людини)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2" marR="474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tx1"/>
                          </a:solidFill>
                          <a:effectLst/>
                        </a:rPr>
                        <a:t>ЄВІ та ЄФВВ на вибір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2" marR="474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5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E1 Біологія та біохімія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2" marR="474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tx1"/>
                          </a:solidFill>
                          <a:effectLst/>
                        </a:rPr>
                        <a:t>Біохімія та фізіологія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2" marR="474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tx1"/>
                          </a:solidFill>
                          <a:effectLst/>
                        </a:rPr>
                        <a:t>ЄВІ та фаховий іспит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2" marR="474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0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E1 Біологія та біохімія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2" marR="474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tx1"/>
                          </a:solidFill>
                          <a:effectLst/>
                        </a:rPr>
                        <a:t>Системна біологія та гідробіоресурси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2" marR="474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tx1"/>
                          </a:solidFill>
                          <a:effectLst/>
                        </a:rPr>
                        <a:t>ЄВІ та фаховий іспит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2" marR="474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0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E1 Біологія та біохімія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2" marR="474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tx1"/>
                          </a:solidFill>
                          <a:effectLst/>
                        </a:rPr>
                        <a:t>Біосистеми та ландшафтний дизайн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2" marR="474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tx1"/>
                          </a:solidFill>
                          <a:effectLst/>
                        </a:rPr>
                        <a:t>ЄВІ та фаховий іспит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2" marR="474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0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G21 Біотехнології та біоінженерія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2" marR="474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Біотехнології та біоінженерія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2" marR="474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tx1"/>
                          </a:solidFill>
                          <a:effectLst/>
                        </a:rPr>
                        <a:t>ЄВІ та фаховий іспит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2" marR="474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5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E2 Екологія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2" marR="474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Екологія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2" marR="474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tx1"/>
                          </a:solidFill>
                          <a:effectLst/>
                        </a:rPr>
                        <a:t>ЄВІ та фаховий іспит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2" marR="474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521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tx1"/>
                          </a:solidFill>
                          <a:effectLst/>
                        </a:rPr>
                        <a:t>Хімічний факультет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2" marR="474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E3 Хімія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2" marR="474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Хімія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2" marR="474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tx1"/>
                          </a:solidFill>
                          <a:effectLst/>
                        </a:rPr>
                        <a:t>ЄВІ та фаховий іспит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2" marR="474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0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G</a:t>
                      </a:r>
                      <a:r>
                        <a:rPr lang="uk-UA" sz="1400">
                          <a:solidFill>
                            <a:schemeClr val="tx1"/>
                          </a:solidFill>
                          <a:effectLst/>
                        </a:rPr>
                        <a:t>1 Хімічні технології та інженерія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2" marR="474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Хімічні технології та інженерія 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2" marR="474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tx1"/>
                          </a:solidFill>
                          <a:effectLst/>
                        </a:rPr>
                        <a:t>ЄВІ та фаховий іспит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2" marR="474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5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G13 Харчові технології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2" marR="474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Харчові технології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2" marR="474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tx1"/>
                          </a:solidFill>
                          <a:effectLst/>
                        </a:rPr>
                        <a:t>ЄВІ та фаховий іспит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2" marR="474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041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tx1"/>
                          </a:solidFill>
                          <a:effectLst/>
                        </a:rPr>
                        <a:t>Історичний факультет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2" marR="474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tx1"/>
                          </a:solidFill>
                          <a:effectLst/>
                        </a:rPr>
                        <a:t>А4 Середня освіта (А4.03 Історія та громадянська освіта)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2" marR="474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tx1"/>
                          </a:solidFill>
                          <a:effectLst/>
                        </a:rPr>
                        <a:t>Середня освіта (Історія)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2" marR="474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tx1"/>
                          </a:solidFill>
                          <a:effectLst/>
                        </a:rPr>
                        <a:t>ЄВІ та ЄФВВ на вибір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2" marR="474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0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tx1"/>
                          </a:solidFill>
                          <a:effectLst/>
                        </a:rPr>
                        <a:t>А4 Середня освіта (А4.07 Географія)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2" marR="474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tx1"/>
                          </a:solidFill>
                          <a:effectLst/>
                        </a:rPr>
                        <a:t>Середня освіта (Географія)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2" marR="474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tx1"/>
                          </a:solidFill>
                          <a:effectLst/>
                        </a:rPr>
                        <a:t>ЄВІ та ЄФВВ на вибір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2" marR="474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3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tx1"/>
                          </a:solidFill>
                          <a:effectLst/>
                        </a:rPr>
                        <a:t>В9 Історія та археологія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2" marR="474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tx1"/>
                          </a:solidFill>
                          <a:effectLst/>
                        </a:rPr>
                        <a:t>Історія та археологія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2" marR="474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tx1"/>
                          </a:solidFill>
                          <a:effectLst/>
                        </a:rPr>
                        <a:t>ЄВІ та ЄФВВ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2" marR="474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0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tx1"/>
                          </a:solidFill>
                          <a:effectLst/>
                        </a:rPr>
                        <a:t>С6 Географія та регіональні студії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2" marR="474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tx1"/>
                          </a:solidFill>
                          <a:effectLst/>
                        </a:rPr>
                        <a:t>Географія та регіональні студії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2" marR="474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</a:rPr>
                        <a:t>ЄВІ та ЄФВВ на вибір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52" marR="474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8183032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266</TotalTime>
  <Words>1680</Words>
  <Application>Microsoft Office PowerPoint</Application>
  <PresentationFormat>Экран (4:3)</PresentationFormat>
  <Paragraphs>352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47</cp:revision>
  <dcterms:created xsi:type="dcterms:W3CDTF">2024-05-02T17:48:29Z</dcterms:created>
  <dcterms:modified xsi:type="dcterms:W3CDTF">2025-03-30T21:06:12Z</dcterms:modified>
</cp:coreProperties>
</file>